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b253cca7c6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b253cca7c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b253cca7c6_0_1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b253cca7c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b253cca7c6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b253cca7c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b253cca7c6_0_3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b253cca7c6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b253cca7c6_0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b253cca7c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b253cca7c6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253cca7c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b253cca7c6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b253cca7c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b253cca7c6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b253cca7c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b253cca7c6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b253cca7c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01"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0" name="Shape 60"/>
        <p:cNvGrpSpPr/>
        <p:nvPr/>
      </p:nvGrpSpPr>
      <p:grpSpPr>
        <a:xfrm>
          <a:off x="0" y="0"/>
          <a:ext cx="0" cy="0"/>
          <a:chOff x="0" y="0"/>
          <a:chExt cx="0" cy="0"/>
        </a:xfrm>
      </p:grpSpPr>
      <p:sp>
        <p:nvSpPr>
          <p:cNvPr id="61" name="Google Shape;61;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01" type="title">
  <p:cSld name="TITLE">
    <p:spTree>
      <p:nvGrpSpPr>
        <p:cNvPr id="66" name="Shape 66"/>
        <p:cNvGrpSpPr/>
        <p:nvPr/>
      </p:nvGrpSpPr>
      <p:grpSpPr>
        <a:xfrm>
          <a:off x="0" y="0"/>
          <a:ext cx="0" cy="0"/>
          <a:chOff x="0" y="0"/>
          <a:chExt cx="0" cy="0"/>
        </a:xfrm>
      </p:grpSpPr>
      <p:sp>
        <p:nvSpPr>
          <p:cNvPr id="67" name="Google Shape;67;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0" name="Google Shape;70;p1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R01" type="secHead">
  <p:cSld name="SECTION_HEADER">
    <p:spTree>
      <p:nvGrpSpPr>
        <p:cNvPr id="71" name="Shape 71"/>
        <p:cNvGrpSpPr/>
        <p:nvPr/>
      </p:nvGrpSpPr>
      <p:grpSpPr>
        <a:xfrm>
          <a:off x="0" y="0"/>
          <a:ext cx="0" cy="0"/>
          <a:chOff x="0" y="0"/>
          <a:chExt cx="0" cy="0"/>
        </a:xfrm>
      </p:grpSpPr>
      <p:sp>
        <p:nvSpPr>
          <p:cNvPr id="72" name="Google Shape;72;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01" type="tx">
  <p:cSld name="TITLE_AND_BODY">
    <p:spTree>
      <p:nvGrpSpPr>
        <p:cNvPr id="73" name="Shape 73"/>
        <p:cNvGrpSpPr/>
        <p:nvPr/>
      </p:nvGrpSpPr>
      <p:grpSpPr>
        <a:xfrm>
          <a:off x="0" y="0"/>
          <a:ext cx="0" cy="0"/>
          <a:chOff x="0" y="0"/>
          <a:chExt cx="0" cy="0"/>
        </a:xfrm>
      </p:grpSpPr>
      <p:sp>
        <p:nvSpPr>
          <p:cNvPr id="74" name="Google Shape;74;p16"/>
          <p:cNvSpPr/>
          <p:nvPr/>
        </p:nvSpPr>
        <p:spPr>
          <a:xfrm flipH="1" rot="10800000">
            <a:off x="0" y="728400"/>
            <a:ext cx="9144000" cy="408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type="title"/>
          </p:nvPr>
        </p:nvSpPr>
        <p:spPr>
          <a:xfrm>
            <a:off x="471900" y="57875"/>
            <a:ext cx="8222100" cy="6705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77" name="Google Shape;77;p16"/>
          <p:cNvSpPr txBox="1"/>
          <p:nvPr>
            <p:ph idx="1" type="body"/>
          </p:nvPr>
        </p:nvSpPr>
        <p:spPr>
          <a:xfrm>
            <a:off x="471900" y="820500"/>
            <a:ext cx="8222100" cy="3908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Clr>
                <a:srgbClr val="000000"/>
              </a:buClr>
              <a:buSzPts val="2200"/>
              <a:buChar char="●"/>
              <a:defRPr sz="2200">
                <a:solidFill>
                  <a:srgbClr val="000000"/>
                </a:solidFill>
              </a:defRPr>
            </a:lvl1pPr>
            <a:lvl2pPr indent="-355600" lvl="1" marL="914400">
              <a:spcBef>
                <a:spcPts val="1600"/>
              </a:spcBef>
              <a:spcAft>
                <a:spcPts val="0"/>
              </a:spcAft>
              <a:buClr>
                <a:srgbClr val="000000"/>
              </a:buClr>
              <a:buSzPts val="2000"/>
              <a:buChar char="○"/>
              <a:defRPr sz="2000">
                <a:solidFill>
                  <a:srgbClr val="000000"/>
                </a:solidFill>
              </a:defRPr>
            </a:lvl2pPr>
            <a:lvl3pPr indent="-342900" lvl="2" marL="1371600">
              <a:spcBef>
                <a:spcPts val="1600"/>
              </a:spcBef>
              <a:spcAft>
                <a:spcPts val="0"/>
              </a:spcAft>
              <a:buClr>
                <a:srgbClr val="000000"/>
              </a:buClr>
              <a:buSzPts val="1800"/>
              <a:buChar char="■"/>
              <a:defRPr sz="1800">
                <a:solidFill>
                  <a:srgbClr val="000000"/>
                </a:solidFill>
              </a:defRPr>
            </a:lvl3pPr>
            <a:lvl4pPr indent="-330200" lvl="3" marL="1828800">
              <a:spcBef>
                <a:spcPts val="1600"/>
              </a:spcBef>
              <a:spcAft>
                <a:spcPts val="0"/>
              </a:spcAft>
              <a:buClr>
                <a:srgbClr val="000000"/>
              </a:buClr>
              <a:buSzPts val="1600"/>
              <a:buChar char="●"/>
              <a:defRPr sz="1600">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SzPts val="1400"/>
              <a:buChar char="■"/>
              <a:defRPr/>
            </a:lvl9pPr>
          </a:lstStyle>
          <a:p/>
        </p:txBody>
      </p:sp>
      <p:sp>
        <p:nvSpPr>
          <p:cNvPr id="78" name="Google Shape;78;p16"/>
          <p:cNvSpPr txBox="1"/>
          <p:nvPr>
            <p:ph idx="12" type="sldNum"/>
          </p:nvPr>
        </p:nvSpPr>
        <p:spPr>
          <a:xfrm>
            <a:off x="8523550" y="4813799"/>
            <a:ext cx="548700" cy="275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6"/>
          <p:cNvSpPr txBox="1"/>
          <p:nvPr/>
        </p:nvSpPr>
        <p:spPr>
          <a:xfrm>
            <a:off x="471900" y="4803525"/>
            <a:ext cx="8133300" cy="29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UIT.CS2205.ResearchMethodology</a:t>
            </a:r>
            <a:endParaRPr b="1">
              <a:solidFill>
                <a:srgbClr val="FFFFFF"/>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84" name="Google Shape;84;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5" name="Google Shape;85;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6" name="Google Shape;86;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1" name="Google Shape;91;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97" name="Google Shape;97;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 name="Shape 98"/>
        <p:cNvGrpSpPr/>
        <p:nvPr/>
      </p:nvGrpSpPr>
      <p:grpSpPr>
        <a:xfrm>
          <a:off x="0" y="0"/>
          <a:ext cx="0" cy="0"/>
          <a:chOff x="0" y="0"/>
          <a:chExt cx="0" cy="0"/>
        </a:xfrm>
      </p:grpSpPr>
      <p:sp>
        <p:nvSpPr>
          <p:cNvPr id="99" name="Google Shape;99;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00" name="Google Shape;100;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105" name="Google Shape;105;p2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6" name="Google Shape;106;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107" name="Google Shape;107;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R01"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txBox="1"/>
          <p:nvPr>
            <p:ph idx="1" type="body"/>
          </p:nvPr>
        </p:nvSpPr>
        <p:spPr>
          <a:xfrm>
            <a:off x="57150" y="41634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112" name="Google Shape;112;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13" name="Shape 113"/>
        <p:cNvGrpSpPr/>
        <p:nvPr/>
      </p:nvGrpSpPr>
      <p:grpSpPr>
        <a:xfrm>
          <a:off x="0" y="0"/>
          <a:ext cx="0" cy="0"/>
          <a:chOff x="0" y="0"/>
          <a:chExt cx="0" cy="0"/>
        </a:xfrm>
      </p:grpSpPr>
      <p:sp>
        <p:nvSpPr>
          <p:cNvPr id="114" name="Google Shape;114;p23"/>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115" name="Google Shape;115;p23"/>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16" name="Google Shape;116;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17" name="Shape 117"/>
        <p:cNvGrpSpPr/>
        <p:nvPr/>
      </p:nvGrpSpPr>
      <p:grpSpPr>
        <a:xfrm>
          <a:off x="0" y="0"/>
          <a:ext cx="0" cy="0"/>
          <a:chOff x="0" y="0"/>
          <a:chExt cx="0" cy="0"/>
        </a:xfrm>
      </p:grpSpPr>
      <p:sp>
        <p:nvSpPr>
          <p:cNvPr id="118" name="Google Shape;118;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01" type="tx">
  <p:cSld name="TITLE_AND_BODY">
    <p:spTree>
      <p:nvGrpSpPr>
        <p:cNvPr id="16" name="Shape 16"/>
        <p:cNvGrpSpPr/>
        <p:nvPr/>
      </p:nvGrpSpPr>
      <p:grpSpPr>
        <a:xfrm>
          <a:off x="0" y="0"/>
          <a:ext cx="0" cy="0"/>
          <a:chOff x="0" y="0"/>
          <a:chExt cx="0" cy="0"/>
        </a:xfrm>
      </p:grpSpPr>
      <p:sp>
        <p:nvSpPr>
          <p:cNvPr id="17" name="Google Shape;17;p4"/>
          <p:cNvSpPr/>
          <p:nvPr/>
        </p:nvSpPr>
        <p:spPr>
          <a:xfrm flipH="1" rot="10800000">
            <a:off x="0" y="728400"/>
            <a:ext cx="9144000" cy="408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471900" y="57875"/>
            <a:ext cx="8222100" cy="6705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0" name="Google Shape;20;p4"/>
          <p:cNvSpPr txBox="1"/>
          <p:nvPr>
            <p:ph idx="1" type="body"/>
          </p:nvPr>
        </p:nvSpPr>
        <p:spPr>
          <a:xfrm>
            <a:off x="471900" y="820500"/>
            <a:ext cx="8222100" cy="3908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Clr>
                <a:srgbClr val="000000"/>
              </a:buClr>
              <a:buSzPts val="2200"/>
              <a:buChar char="●"/>
              <a:defRPr sz="2200">
                <a:solidFill>
                  <a:srgbClr val="000000"/>
                </a:solidFill>
              </a:defRPr>
            </a:lvl1pPr>
            <a:lvl2pPr indent="-355600" lvl="1" marL="914400">
              <a:spcBef>
                <a:spcPts val="1600"/>
              </a:spcBef>
              <a:spcAft>
                <a:spcPts val="0"/>
              </a:spcAft>
              <a:buClr>
                <a:srgbClr val="000000"/>
              </a:buClr>
              <a:buSzPts val="2000"/>
              <a:buChar char="○"/>
              <a:defRPr sz="2000">
                <a:solidFill>
                  <a:srgbClr val="000000"/>
                </a:solidFill>
              </a:defRPr>
            </a:lvl2pPr>
            <a:lvl3pPr indent="-342900" lvl="2" marL="1371600">
              <a:spcBef>
                <a:spcPts val="1600"/>
              </a:spcBef>
              <a:spcAft>
                <a:spcPts val="0"/>
              </a:spcAft>
              <a:buClr>
                <a:srgbClr val="000000"/>
              </a:buClr>
              <a:buSzPts val="1800"/>
              <a:buChar char="■"/>
              <a:defRPr sz="1800">
                <a:solidFill>
                  <a:srgbClr val="000000"/>
                </a:solidFill>
              </a:defRPr>
            </a:lvl3pPr>
            <a:lvl4pPr indent="-330200" lvl="3" marL="1828800">
              <a:spcBef>
                <a:spcPts val="1600"/>
              </a:spcBef>
              <a:spcAft>
                <a:spcPts val="0"/>
              </a:spcAft>
              <a:buClr>
                <a:srgbClr val="000000"/>
              </a:buClr>
              <a:buSzPts val="1600"/>
              <a:buChar char="●"/>
              <a:defRPr sz="1600">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523550" y="4813799"/>
            <a:ext cx="548700" cy="275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nvSpPr>
        <p:spPr>
          <a:xfrm>
            <a:off x="471900" y="4803525"/>
            <a:ext cx="8133300" cy="29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UIT.CS2205.ResearchMethodology</a:t>
            </a:r>
            <a:endParaRPr b="1">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 name="Google Shape;27;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 name="Google Shape;34;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0" name="Google Shape;40;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3" name="Google Shape;43;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8" name="Google Shape;48;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0" name="Google Shape;50;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txBox="1"/>
          <p:nvPr>
            <p:ph idx="1" type="body"/>
          </p:nvPr>
        </p:nvSpPr>
        <p:spPr>
          <a:xfrm>
            <a:off x="57150" y="41634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5" name="Google Shape;55;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4" name="Google Shape;64;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65" name="Google Shape;65;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github.com/thielh20-UIT/CS2205" TargetMode="External"/><Relationship Id="rId4" Type="http://schemas.openxmlformats.org/officeDocument/2006/relationships/hyperlink" Target="https://github.com/thielh20-UIT/CS2205" TargetMode="External"/><Relationship Id="rId5" Type="http://schemas.openxmlformats.org/officeDocument/2006/relationships/hyperlink" Target="https://www.youtube.com/@thienlehoang7458" TargetMode="External"/><Relationship Id="rId6"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title"/>
          </p:nvPr>
        </p:nvSpPr>
        <p:spPr>
          <a:xfrm>
            <a:off x="460950" y="705825"/>
            <a:ext cx="8222100" cy="2759700"/>
          </a:xfrm>
          <a:prstGeom prst="rect">
            <a:avLst/>
          </a:prstGeom>
        </p:spPr>
        <p:txBody>
          <a:bodyPr anchorCtr="0" anchor="ctr" bIns="91425" lIns="91425" spcFirstLastPara="1" rIns="91425" wrap="square" tIns="91425">
            <a:noAutofit/>
          </a:bodyPr>
          <a:lstStyle/>
          <a:p>
            <a:pPr indent="0" lvl="1" marL="292100" rtl="1" algn="ctr">
              <a:spcBef>
                <a:spcPts val="0"/>
              </a:spcBef>
              <a:spcAft>
                <a:spcPts val="0"/>
              </a:spcAft>
              <a:buClr>
                <a:srgbClr val="000000"/>
              </a:buClr>
              <a:buFont typeface="Arial"/>
              <a:buNone/>
            </a:pPr>
            <a:r>
              <a:rPr b="1" lang="en">
                <a:latin typeface="Times New Roman"/>
                <a:ea typeface="Times New Roman"/>
                <a:cs typeface="Times New Roman"/>
                <a:sym typeface="Times New Roman"/>
              </a:rPr>
              <a:t>NGHIÊN CỨU CÁC PHƯƠNG PHÁP PHÁT HIỆN TẤN CÔNG GIẢ MẠO KHUÔN MẶT DỰA TRÊN MÔ HÌNH THỊ GIÁC SÂU</a:t>
            </a:r>
            <a:endParaRPr b="1">
              <a:latin typeface="Calibri"/>
              <a:ea typeface="Calibri"/>
              <a:cs typeface="Calibri"/>
              <a:sym typeface="Calibri"/>
            </a:endParaRPr>
          </a:p>
          <a:p>
            <a:pPr indent="0" lvl="0" marL="0" rtl="0" algn="ctr">
              <a:lnSpc>
                <a:spcPct val="115000"/>
              </a:lnSpc>
              <a:spcBef>
                <a:spcPts val="0"/>
              </a:spcBef>
              <a:spcAft>
                <a:spcPts val="0"/>
              </a:spcAft>
              <a:buNone/>
            </a:pPr>
            <a:r>
              <a:t/>
            </a:r>
            <a:endParaRPr b="1"/>
          </a:p>
        </p:txBody>
      </p:sp>
      <p:sp>
        <p:nvSpPr>
          <p:cNvPr id="124" name="Google Shape;124;p25"/>
          <p:cNvSpPr txBox="1"/>
          <p:nvPr>
            <p:ph type="title"/>
          </p:nvPr>
        </p:nvSpPr>
        <p:spPr>
          <a:xfrm>
            <a:off x="1824375" y="3861450"/>
            <a:ext cx="5604900" cy="79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Lê Hoàng Thiện</a:t>
            </a:r>
            <a:r>
              <a:rPr b="1" lang="en" sz="2400"/>
              <a:t> - </a:t>
            </a:r>
            <a:r>
              <a:rPr b="1" lang="en" sz="2400"/>
              <a:t>250101066</a:t>
            </a:r>
            <a:endParaRPr b="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471900" y="57875"/>
            <a:ext cx="8222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Tóm tắt </a:t>
            </a:r>
            <a:endParaRPr/>
          </a:p>
        </p:txBody>
      </p:sp>
      <p:sp>
        <p:nvSpPr>
          <p:cNvPr id="130" name="Google Shape;130;p26"/>
          <p:cNvSpPr txBox="1"/>
          <p:nvPr>
            <p:ph idx="1" type="body"/>
          </p:nvPr>
        </p:nvSpPr>
        <p:spPr>
          <a:xfrm>
            <a:off x="471900" y="820500"/>
            <a:ext cx="6125100" cy="2196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Char char="●"/>
            </a:pPr>
            <a:r>
              <a:rPr lang="en"/>
              <a:t>Lớp: CS2205.RM</a:t>
            </a:r>
            <a:endParaRPr/>
          </a:p>
          <a:p>
            <a:pPr indent="-368300" lvl="0" marL="457200" rtl="0" algn="l">
              <a:spcBef>
                <a:spcPts val="0"/>
              </a:spcBef>
              <a:spcAft>
                <a:spcPts val="0"/>
              </a:spcAft>
              <a:buSzPts val="2200"/>
              <a:buFont typeface="Arial"/>
              <a:buChar char="●"/>
            </a:pPr>
            <a:r>
              <a:rPr lang="en"/>
              <a:t>Github: </a:t>
            </a:r>
            <a:r>
              <a:rPr lang="en" u="sng">
                <a:solidFill>
                  <a:schemeClr val="hlink"/>
                </a:solidFill>
                <a:latin typeface="Times New Roman"/>
                <a:ea typeface="Times New Roman"/>
                <a:cs typeface="Times New Roman"/>
                <a:sym typeface="Times New Roman"/>
                <a:hlinkClick r:id="rId3"/>
              </a:rPr>
              <a:t>https://github.com/thielh20-UIT/CS2205</a:t>
            </a:r>
            <a:r>
              <a:rPr lang="en" u="sng">
                <a:solidFill>
                  <a:schemeClr val="hlink"/>
                </a:solidFill>
                <a:latin typeface="Calibri"/>
                <a:ea typeface="Calibri"/>
                <a:cs typeface="Calibri"/>
                <a:sym typeface="Calibri"/>
                <a:hlinkClick r:id="rId4"/>
              </a:rPr>
              <a:t> </a:t>
            </a:r>
            <a:endParaRPr/>
          </a:p>
          <a:p>
            <a:pPr indent="-381000" lvl="0" marL="457200" rtl="0" algn="l">
              <a:spcBef>
                <a:spcPts val="0"/>
              </a:spcBef>
              <a:spcAft>
                <a:spcPts val="0"/>
              </a:spcAft>
              <a:buSzPts val="2400"/>
              <a:buChar char="●"/>
            </a:pPr>
            <a:r>
              <a:rPr lang="en" sz="2400"/>
              <a:t>YouTube: </a:t>
            </a:r>
            <a:r>
              <a:rPr lang="en" sz="2400" u="sng">
                <a:solidFill>
                  <a:schemeClr val="hlink"/>
                </a:solidFill>
                <a:latin typeface="Calibri"/>
                <a:ea typeface="Calibri"/>
                <a:cs typeface="Calibri"/>
                <a:sym typeface="Calibri"/>
                <a:hlinkClick r:id="rId5"/>
              </a:rPr>
              <a:t>https://www.youtube.com/@thienlehoang7458</a:t>
            </a:r>
            <a:endParaRPr sz="2400"/>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914400" rtl="0" algn="l">
              <a:spcBef>
                <a:spcPts val="1600"/>
              </a:spcBef>
              <a:spcAft>
                <a:spcPts val="1600"/>
              </a:spcAft>
              <a:buNone/>
            </a:pPr>
            <a:r>
              <a:t/>
            </a:r>
            <a:endParaRPr sz="1800"/>
          </a:p>
        </p:txBody>
      </p:sp>
      <p:sp>
        <p:nvSpPr>
          <p:cNvPr id="131" name="Google Shape;131;p26"/>
          <p:cNvSpPr txBox="1"/>
          <p:nvPr/>
        </p:nvSpPr>
        <p:spPr>
          <a:xfrm>
            <a:off x="6438325" y="3688700"/>
            <a:ext cx="257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300">
              <a:solidFill>
                <a:srgbClr val="737373"/>
              </a:solidFill>
              <a:latin typeface="Roboto"/>
              <a:ea typeface="Roboto"/>
              <a:cs typeface="Roboto"/>
              <a:sym typeface="Roboto"/>
            </a:endParaRPr>
          </a:p>
        </p:txBody>
      </p:sp>
      <p:pic>
        <p:nvPicPr>
          <p:cNvPr id="132" name="Google Shape;132;p26" title="0ba08a02-be13-4f52-8ab9-1d35622268d7.jpeg"/>
          <p:cNvPicPr preferRelativeResize="0"/>
          <p:nvPr/>
        </p:nvPicPr>
        <p:blipFill>
          <a:blip r:embed="rId6">
            <a:alphaModFix/>
          </a:blip>
          <a:stretch>
            <a:fillRect/>
          </a:stretch>
        </p:blipFill>
        <p:spPr>
          <a:xfrm>
            <a:off x="6749400" y="880775"/>
            <a:ext cx="1991643" cy="2655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471900" y="57875"/>
            <a:ext cx="8222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Giới thiệu</a:t>
            </a:r>
            <a:endParaRPr/>
          </a:p>
        </p:txBody>
      </p:sp>
      <p:sp>
        <p:nvSpPr>
          <p:cNvPr id="138" name="Google Shape;138;p27"/>
          <p:cNvSpPr/>
          <p:nvPr/>
        </p:nvSpPr>
        <p:spPr>
          <a:xfrm>
            <a:off x="491133" y="1161157"/>
            <a:ext cx="4760100" cy="673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100"/>
              <a:buFont typeface="Roboto"/>
              <a:buNone/>
            </a:pPr>
            <a:r>
              <a:rPr lang="en" sz="1100">
                <a:solidFill>
                  <a:srgbClr val="000000"/>
                </a:solidFill>
                <a:latin typeface="Roboto"/>
                <a:ea typeface="Roboto"/>
                <a:cs typeface="Roboto"/>
                <a:sym typeface="Roboto"/>
              </a:rPr>
              <a:t>Công nghệ nhận dạng khuôn mặt là yếu tố then chốt trong bảo mật hiện đại. Tuy nhiên, các hệ thống này dễ bị tổn thương bởi các cuộc tấn công giả mạo bằng hình ảnh đơn giản.</a:t>
            </a:r>
            <a:endParaRPr sz="1100">
              <a:solidFill>
                <a:schemeClr val="dk1"/>
              </a:solidFill>
              <a:latin typeface="Calibri"/>
              <a:ea typeface="Calibri"/>
              <a:cs typeface="Calibri"/>
              <a:sym typeface="Calibri"/>
            </a:endParaRPr>
          </a:p>
        </p:txBody>
      </p:sp>
      <p:sp>
        <p:nvSpPr>
          <p:cNvPr id="139" name="Google Shape;139;p27"/>
          <p:cNvSpPr/>
          <p:nvPr/>
        </p:nvSpPr>
        <p:spPr>
          <a:xfrm>
            <a:off x="491133" y="1960959"/>
            <a:ext cx="4760100" cy="673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100"/>
              <a:buFont typeface="Roboto"/>
              <a:buNone/>
            </a:pPr>
            <a:r>
              <a:rPr lang="en" sz="1100">
                <a:solidFill>
                  <a:srgbClr val="000000"/>
                </a:solidFill>
                <a:latin typeface="Roboto"/>
                <a:ea typeface="Roboto"/>
                <a:cs typeface="Roboto"/>
                <a:sym typeface="Roboto"/>
              </a:rPr>
              <a:t>Việc bảo vệ hệ thống nhận diện đòi hỏi một lớp kiểm tra thực thể sống (Liveness Detection). Bài toán FAS đã chuyển dịch sang khai thác đặc trưng vi cấu trúc qua mạng học sâu.</a:t>
            </a:r>
            <a:endParaRPr sz="1100">
              <a:solidFill>
                <a:schemeClr val="dk1"/>
              </a:solidFill>
              <a:latin typeface="Calibri"/>
              <a:ea typeface="Calibri"/>
              <a:cs typeface="Calibri"/>
              <a:sym typeface="Calibri"/>
            </a:endParaRPr>
          </a:p>
        </p:txBody>
      </p:sp>
      <p:sp>
        <p:nvSpPr>
          <p:cNvPr id="140" name="Google Shape;140;p27"/>
          <p:cNvSpPr/>
          <p:nvPr/>
        </p:nvSpPr>
        <p:spPr>
          <a:xfrm>
            <a:off x="491133" y="2760762"/>
            <a:ext cx="4760100" cy="449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100"/>
              <a:buFont typeface="Roboto"/>
              <a:buNone/>
            </a:pPr>
            <a:r>
              <a:rPr lang="en" sz="1100">
                <a:solidFill>
                  <a:srgbClr val="000000"/>
                </a:solidFill>
                <a:latin typeface="Roboto"/>
                <a:ea typeface="Roboto"/>
                <a:cs typeface="Roboto"/>
                <a:sym typeface="Roboto"/>
              </a:rPr>
              <a:t>Nghiên cứu này giúp tiếp cận kỹ thuật xử lý ảnh tiên tiến, từ phân tích nhiễu moiré đến ước lượng bản đồ chiều sâu từ ảnh 2D.</a:t>
            </a:r>
            <a:endParaRPr sz="1100">
              <a:solidFill>
                <a:schemeClr val="dk1"/>
              </a:solidFill>
              <a:latin typeface="Calibri"/>
              <a:ea typeface="Calibri"/>
              <a:cs typeface="Calibri"/>
              <a:sym typeface="Calibri"/>
            </a:endParaRPr>
          </a:p>
        </p:txBody>
      </p:sp>
      <p:pic>
        <p:nvPicPr>
          <p:cNvPr descr="preencoded.png" id="141" name="Google Shape;141;p27"/>
          <p:cNvPicPr preferRelativeResize="0"/>
          <p:nvPr/>
        </p:nvPicPr>
        <p:blipFill rotWithShape="1">
          <a:blip r:embed="rId3">
            <a:alphaModFix/>
          </a:blip>
          <a:srcRect b="0" l="0" r="0" t="0"/>
          <a:stretch/>
        </p:blipFill>
        <p:spPr>
          <a:xfrm>
            <a:off x="5598319" y="1192709"/>
            <a:ext cx="3059310" cy="30593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471900" y="57875"/>
            <a:ext cx="8222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Giới thiệu</a:t>
            </a:r>
            <a:endParaRPr/>
          </a:p>
        </p:txBody>
      </p:sp>
      <p:pic>
        <p:nvPicPr>
          <p:cNvPr descr="preencoded.png" id="147" name="Google Shape;147;p28"/>
          <p:cNvPicPr preferRelativeResize="0"/>
          <p:nvPr/>
        </p:nvPicPr>
        <p:blipFill rotWithShape="1">
          <a:blip r:embed="rId3">
            <a:alphaModFix/>
          </a:blip>
          <a:srcRect b="0" l="0" r="0" t="0"/>
          <a:stretch/>
        </p:blipFill>
        <p:spPr>
          <a:xfrm>
            <a:off x="764900" y="833625"/>
            <a:ext cx="2317500" cy="3476250"/>
          </a:xfrm>
          <a:prstGeom prst="rect">
            <a:avLst/>
          </a:prstGeom>
          <a:noFill/>
          <a:ln>
            <a:noFill/>
          </a:ln>
        </p:spPr>
      </p:pic>
      <p:sp>
        <p:nvSpPr>
          <p:cNvPr id="148" name="Google Shape;148;p28"/>
          <p:cNvSpPr/>
          <p:nvPr/>
        </p:nvSpPr>
        <p:spPr>
          <a:xfrm>
            <a:off x="3436600" y="1040926"/>
            <a:ext cx="2291400" cy="28650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000000"/>
              </a:buClr>
              <a:buSzPts val="1782"/>
              <a:buFont typeface="Roboto"/>
              <a:buNone/>
            </a:pPr>
            <a:r>
              <a:rPr b="1" lang="en" sz="1782">
                <a:solidFill>
                  <a:srgbClr val="000000"/>
                </a:solidFill>
                <a:latin typeface="Roboto"/>
                <a:ea typeface="Roboto"/>
                <a:cs typeface="Roboto"/>
                <a:sym typeface="Roboto"/>
              </a:rPr>
              <a:t>Tóm Tắt Nghiên Cứu</a:t>
            </a:r>
            <a:endParaRPr sz="1782">
              <a:solidFill>
                <a:schemeClr val="dk1"/>
              </a:solidFill>
              <a:latin typeface="Calibri"/>
              <a:ea typeface="Calibri"/>
              <a:cs typeface="Calibri"/>
              <a:sym typeface="Calibri"/>
            </a:endParaRPr>
          </a:p>
        </p:txBody>
      </p:sp>
      <p:sp>
        <p:nvSpPr>
          <p:cNvPr id="149" name="Google Shape;149;p28"/>
          <p:cNvSpPr/>
          <p:nvPr/>
        </p:nvSpPr>
        <p:spPr>
          <a:xfrm>
            <a:off x="3436600" y="1394365"/>
            <a:ext cx="3787500" cy="696900"/>
          </a:xfrm>
          <a:prstGeom prst="roundRect">
            <a:avLst>
              <a:gd fmla="val 7628" name="adj"/>
            </a:avLst>
          </a:prstGeom>
          <a:solidFill>
            <a:srgbClr val="FFFFFF"/>
          </a:solidFill>
          <a:ln cap="flat" cmpd="sng" w="17725">
            <a:solidFill>
              <a:srgbClr val="204B92"/>
            </a:solidFill>
            <a:prstDash val="solid"/>
            <a:round/>
            <a:headEnd len="sm" w="sm" type="none"/>
            <a:tailEnd len="sm" w="sm" type="none"/>
          </a:ln>
        </p:spPr>
        <p:txBody>
          <a:bodyPr anchorCtr="0" anchor="t" bIns="22150" lIns="44300" spcFirstLastPara="1" rIns="44300" wrap="square" tIns="22150">
            <a:noAutofit/>
          </a:bodyPr>
          <a:lstStyle/>
          <a:p>
            <a:pPr indent="0" lvl="0" marL="0" marR="0" rtl="0" algn="l">
              <a:spcBef>
                <a:spcPts val="0"/>
              </a:spcBef>
              <a:spcAft>
                <a:spcPts val="0"/>
              </a:spcAft>
              <a:buNone/>
            </a:pPr>
            <a:r>
              <a:t/>
            </a:r>
            <a:endParaRPr sz="852">
              <a:solidFill>
                <a:schemeClr val="dk1"/>
              </a:solidFill>
              <a:latin typeface="Calibri"/>
              <a:ea typeface="Calibri"/>
              <a:cs typeface="Calibri"/>
              <a:sym typeface="Calibri"/>
            </a:endParaRPr>
          </a:p>
        </p:txBody>
      </p:sp>
      <p:sp>
        <p:nvSpPr>
          <p:cNvPr id="150" name="Google Shape;150;p28"/>
          <p:cNvSpPr/>
          <p:nvPr/>
        </p:nvSpPr>
        <p:spPr>
          <a:xfrm>
            <a:off x="3290050" y="1394365"/>
            <a:ext cx="44400" cy="696900"/>
          </a:xfrm>
          <a:prstGeom prst="roundRect">
            <a:avLst>
              <a:gd fmla="val 86923" name="adj"/>
            </a:avLst>
          </a:prstGeom>
          <a:solidFill>
            <a:srgbClr val="4185F4"/>
          </a:solidFill>
          <a:ln>
            <a:noFill/>
          </a:ln>
        </p:spPr>
        <p:txBody>
          <a:bodyPr anchorCtr="0" anchor="t" bIns="22150" lIns="44300" spcFirstLastPara="1" rIns="44300" wrap="square" tIns="22150">
            <a:noAutofit/>
          </a:bodyPr>
          <a:lstStyle/>
          <a:p>
            <a:pPr indent="0" lvl="0" marL="0" marR="0" rtl="0" algn="l">
              <a:spcBef>
                <a:spcPts val="0"/>
              </a:spcBef>
              <a:spcAft>
                <a:spcPts val="0"/>
              </a:spcAft>
              <a:buNone/>
            </a:pPr>
            <a:r>
              <a:t/>
            </a:r>
            <a:endParaRPr sz="852">
              <a:solidFill>
                <a:schemeClr val="dk1"/>
              </a:solidFill>
              <a:latin typeface="Calibri"/>
              <a:ea typeface="Calibri"/>
              <a:cs typeface="Calibri"/>
              <a:sym typeface="Calibri"/>
            </a:endParaRPr>
          </a:p>
        </p:txBody>
      </p:sp>
      <p:sp>
        <p:nvSpPr>
          <p:cNvPr id="151" name="Google Shape;151;p28"/>
          <p:cNvSpPr/>
          <p:nvPr/>
        </p:nvSpPr>
        <p:spPr>
          <a:xfrm>
            <a:off x="3572525" y="1497073"/>
            <a:ext cx="1146000" cy="1431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00"/>
              </a:buClr>
              <a:buSzPts val="930"/>
              <a:buFont typeface="Roboto"/>
              <a:buNone/>
            </a:pPr>
            <a:r>
              <a:rPr b="1" lang="en" sz="929">
                <a:solidFill>
                  <a:srgbClr val="000000"/>
                </a:solidFill>
                <a:latin typeface="Roboto"/>
                <a:ea typeface="Roboto"/>
                <a:cs typeface="Roboto"/>
                <a:sym typeface="Roboto"/>
              </a:rPr>
              <a:t>Mối Đe Dọa Hiện Hữu</a:t>
            </a:r>
            <a:endParaRPr sz="929">
              <a:solidFill>
                <a:schemeClr val="dk1"/>
              </a:solidFill>
              <a:latin typeface="Calibri"/>
              <a:ea typeface="Calibri"/>
              <a:cs typeface="Calibri"/>
              <a:sym typeface="Calibri"/>
            </a:endParaRPr>
          </a:p>
        </p:txBody>
      </p:sp>
      <p:sp>
        <p:nvSpPr>
          <p:cNvPr id="152" name="Google Shape;152;p28"/>
          <p:cNvSpPr/>
          <p:nvPr/>
        </p:nvSpPr>
        <p:spPr>
          <a:xfrm>
            <a:off x="3572525" y="1695223"/>
            <a:ext cx="3548700" cy="2931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0000"/>
              </a:buClr>
              <a:buSzPts val="697"/>
              <a:buFont typeface="Roboto"/>
              <a:buNone/>
            </a:pPr>
            <a:r>
              <a:rPr lang="en" sz="697">
                <a:solidFill>
                  <a:srgbClr val="000000"/>
                </a:solidFill>
                <a:latin typeface="Roboto"/>
                <a:ea typeface="Roboto"/>
                <a:cs typeface="Roboto"/>
                <a:sym typeface="Roboto"/>
              </a:rPr>
              <a:t>Các hình thức tấn công giả mạo (PA) đang là mối đe dọa nghiêm trọng đối với hệ thống xác thực khuôn mặt.</a:t>
            </a:r>
            <a:endParaRPr sz="697">
              <a:solidFill>
                <a:schemeClr val="dk1"/>
              </a:solidFill>
              <a:latin typeface="Calibri"/>
              <a:ea typeface="Calibri"/>
              <a:cs typeface="Calibri"/>
              <a:sym typeface="Calibri"/>
            </a:endParaRPr>
          </a:p>
        </p:txBody>
      </p:sp>
      <p:sp>
        <p:nvSpPr>
          <p:cNvPr id="153" name="Google Shape;153;p28"/>
          <p:cNvSpPr/>
          <p:nvPr/>
        </p:nvSpPr>
        <p:spPr>
          <a:xfrm>
            <a:off x="3290050" y="2182754"/>
            <a:ext cx="44400" cy="696900"/>
          </a:xfrm>
          <a:prstGeom prst="roundRect">
            <a:avLst>
              <a:gd fmla="val 86923" name="adj"/>
            </a:avLst>
          </a:prstGeom>
          <a:solidFill>
            <a:srgbClr val="4185F4"/>
          </a:solidFill>
          <a:ln>
            <a:noFill/>
          </a:ln>
        </p:spPr>
        <p:txBody>
          <a:bodyPr anchorCtr="0" anchor="t" bIns="22150" lIns="44300" spcFirstLastPara="1" rIns="44300" wrap="square" tIns="22150">
            <a:noAutofit/>
          </a:bodyPr>
          <a:lstStyle/>
          <a:p>
            <a:pPr indent="0" lvl="0" marL="0" marR="0" rtl="0" algn="l">
              <a:spcBef>
                <a:spcPts val="0"/>
              </a:spcBef>
              <a:spcAft>
                <a:spcPts val="0"/>
              </a:spcAft>
              <a:buNone/>
            </a:pPr>
            <a:r>
              <a:t/>
            </a:r>
            <a:endParaRPr sz="852">
              <a:solidFill>
                <a:schemeClr val="dk1"/>
              </a:solidFill>
              <a:latin typeface="Calibri"/>
              <a:ea typeface="Calibri"/>
              <a:cs typeface="Calibri"/>
              <a:sym typeface="Calibri"/>
            </a:endParaRPr>
          </a:p>
        </p:txBody>
      </p:sp>
      <p:sp>
        <p:nvSpPr>
          <p:cNvPr id="154" name="Google Shape;154;p28"/>
          <p:cNvSpPr/>
          <p:nvPr/>
        </p:nvSpPr>
        <p:spPr>
          <a:xfrm>
            <a:off x="3436600" y="2182754"/>
            <a:ext cx="3787500" cy="696900"/>
          </a:xfrm>
          <a:prstGeom prst="roundRect">
            <a:avLst>
              <a:gd fmla="val 7628" name="adj"/>
            </a:avLst>
          </a:prstGeom>
          <a:solidFill>
            <a:srgbClr val="FFFFFF"/>
          </a:solidFill>
          <a:ln cap="flat" cmpd="sng" w="17725">
            <a:solidFill>
              <a:srgbClr val="204B92"/>
            </a:solidFill>
            <a:prstDash val="solid"/>
            <a:round/>
            <a:headEnd len="sm" w="sm" type="none"/>
            <a:tailEnd len="sm" w="sm" type="none"/>
          </a:ln>
        </p:spPr>
        <p:txBody>
          <a:bodyPr anchorCtr="0" anchor="t" bIns="22150" lIns="44300" spcFirstLastPara="1" rIns="44300" wrap="square" tIns="22150">
            <a:noAutofit/>
          </a:bodyPr>
          <a:lstStyle/>
          <a:p>
            <a:pPr indent="0" lvl="0" marL="0" marR="0" rtl="0" algn="l">
              <a:spcBef>
                <a:spcPts val="0"/>
              </a:spcBef>
              <a:spcAft>
                <a:spcPts val="0"/>
              </a:spcAft>
              <a:buNone/>
            </a:pPr>
            <a:r>
              <a:t/>
            </a:r>
            <a:endParaRPr sz="852">
              <a:solidFill>
                <a:schemeClr val="dk1"/>
              </a:solidFill>
              <a:latin typeface="Calibri"/>
              <a:ea typeface="Calibri"/>
              <a:cs typeface="Calibri"/>
              <a:sym typeface="Calibri"/>
            </a:endParaRPr>
          </a:p>
        </p:txBody>
      </p:sp>
      <p:sp>
        <p:nvSpPr>
          <p:cNvPr id="155" name="Google Shape;155;p28"/>
          <p:cNvSpPr/>
          <p:nvPr/>
        </p:nvSpPr>
        <p:spPr>
          <a:xfrm>
            <a:off x="3572520" y="2285471"/>
            <a:ext cx="1618200" cy="1431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00"/>
              </a:buClr>
              <a:buSzPts val="930"/>
              <a:buFont typeface="Roboto"/>
              <a:buNone/>
            </a:pPr>
            <a:r>
              <a:rPr b="1" lang="en" sz="929">
                <a:solidFill>
                  <a:srgbClr val="000000"/>
                </a:solidFill>
                <a:latin typeface="Roboto"/>
                <a:ea typeface="Roboto"/>
                <a:cs typeface="Roboto"/>
                <a:sym typeface="Roboto"/>
              </a:rPr>
              <a:t>Ứng Dụng Thị Giác Sâu</a:t>
            </a:r>
            <a:endParaRPr sz="929">
              <a:solidFill>
                <a:schemeClr val="dk1"/>
              </a:solidFill>
              <a:latin typeface="Calibri"/>
              <a:ea typeface="Calibri"/>
              <a:cs typeface="Calibri"/>
              <a:sym typeface="Calibri"/>
            </a:endParaRPr>
          </a:p>
        </p:txBody>
      </p:sp>
      <p:sp>
        <p:nvSpPr>
          <p:cNvPr id="156" name="Google Shape;156;p28"/>
          <p:cNvSpPr/>
          <p:nvPr/>
        </p:nvSpPr>
        <p:spPr>
          <a:xfrm>
            <a:off x="3572525" y="2483612"/>
            <a:ext cx="3548700" cy="2931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0000"/>
              </a:buClr>
              <a:buSzPts val="697"/>
              <a:buFont typeface="Roboto"/>
              <a:buNone/>
            </a:pPr>
            <a:r>
              <a:rPr lang="en" sz="697">
                <a:solidFill>
                  <a:srgbClr val="000000"/>
                </a:solidFill>
                <a:latin typeface="Roboto"/>
                <a:ea typeface="Roboto"/>
                <a:cs typeface="Roboto"/>
                <a:sym typeface="Roboto"/>
              </a:rPr>
              <a:t>Nghiên cứu tập trung vào Phát hiện giả mạo khuôn mặt (FAS) bằng mô hình thị giác sâu.</a:t>
            </a:r>
            <a:endParaRPr sz="697">
              <a:solidFill>
                <a:schemeClr val="dk1"/>
              </a:solidFill>
              <a:latin typeface="Calibri"/>
              <a:ea typeface="Calibri"/>
              <a:cs typeface="Calibri"/>
              <a:sym typeface="Calibri"/>
            </a:endParaRPr>
          </a:p>
        </p:txBody>
      </p:sp>
      <p:sp>
        <p:nvSpPr>
          <p:cNvPr id="157" name="Google Shape;157;p28"/>
          <p:cNvSpPr/>
          <p:nvPr/>
        </p:nvSpPr>
        <p:spPr>
          <a:xfrm>
            <a:off x="3436600" y="2971144"/>
            <a:ext cx="3787500" cy="550200"/>
          </a:xfrm>
          <a:prstGeom prst="roundRect">
            <a:avLst>
              <a:gd fmla="val 9660" name="adj"/>
            </a:avLst>
          </a:prstGeom>
          <a:solidFill>
            <a:srgbClr val="FFFFFF"/>
          </a:solidFill>
          <a:ln cap="flat" cmpd="sng" w="17725">
            <a:solidFill>
              <a:srgbClr val="204B92"/>
            </a:solidFill>
            <a:prstDash val="solid"/>
            <a:round/>
            <a:headEnd len="sm" w="sm" type="none"/>
            <a:tailEnd len="sm" w="sm" type="none"/>
          </a:ln>
        </p:spPr>
        <p:txBody>
          <a:bodyPr anchorCtr="0" anchor="t" bIns="22150" lIns="44300" spcFirstLastPara="1" rIns="44300" wrap="square" tIns="22150">
            <a:noAutofit/>
          </a:bodyPr>
          <a:lstStyle/>
          <a:p>
            <a:pPr indent="0" lvl="0" marL="0" marR="0" rtl="0" algn="l">
              <a:spcBef>
                <a:spcPts val="0"/>
              </a:spcBef>
              <a:spcAft>
                <a:spcPts val="0"/>
              </a:spcAft>
              <a:buNone/>
            </a:pPr>
            <a:r>
              <a:t/>
            </a:r>
            <a:endParaRPr sz="852">
              <a:solidFill>
                <a:schemeClr val="dk1"/>
              </a:solidFill>
              <a:latin typeface="Calibri"/>
              <a:ea typeface="Calibri"/>
              <a:cs typeface="Calibri"/>
              <a:sym typeface="Calibri"/>
            </a:endParaRPr>
          </a:p>
        </p:txBody>
      </p:sp>
      <p:sp>
        <p:nvSpPr>
          <p:cNvPr id="158" name="Google Shape;158;p28"/>
          <p:cNvSpPr/>
          <p:nvPr/>
        </p:nvSpPr>
        <p:spPr>
          <a:xfrm>
            <a:off x="3290050" y="2971144"/>
            <a:ext cx="44400" cy="550200"/>
          </a:xfrm>
          <a:prstGeom prst="roundRect">
            <a:avLst>
              <a:gd fmla="val 86923" name="adj"/>
            </a:avLst>
          </a:prstGeom>
          <a:solidFill>
            <a:srgbClr val="4185F4"/>
          </a:solidFill>
          <a:ln>
            <a:noFill/>
          </a:ln>
        </p:spPr>
        <p:txBody>
          <a:bodyPr anchorCtr="0" anchor="t" bIns="22150" lIns="44300" spcFirstLastPara="1" rIns="44300" wrap="square" tIns="22150">
            <a:noAutofit/>
          </a:bodyPr>
          <a:lstStyle/>
          <a:p>
            <a:pPr indent="0" lvl="0" marL="0" marR="0" rtl="0" algn="l">
              <a:spcBef>
                <a:spcPts val="0"/>
              </a:spcBef>
              <a:spcAft>
                <a:spcPts val="0"/>
              </a:spcAft>
              <a:buNone/>
            </a:pPr>
            <a:r>
              <a:t/>
            </a:r>
            <a:endParaRPr sz="852">
              <a:solidFill>
                <a:schemeClr val="dk1"/>
              </a:solidFill>
              <a:latin typeface="Calibri"/>
              <a:ea typeface="Calibri"/>
              <a:cs typeface="Calibri"/>
              <a:sym typeface="Calibri"/>
            </a:endParaRPr>
          </a:p>
        </p:txBody>
      </p:sp>
      <p:sp>
        <p:nvSpPr>
          <p:cNvPr id="159" name="Google Shape;159;p28"/>
          <p:cNvSpPr/>
          <p:nvPr/>
        </p:nvSpPr>
        <p:spPr>
          <a:xfrm>
            <a:off x="3572525" y="3073851"/>
            <a:ext cx="1146000" cy="1431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00"/>
              </a:buClr>
              <a:buSzPts val="930"/>
              <a:buFont typeface="Roboto"/>
              <a:buNone/>
            </a:pPr>
            <a:r>
              <a:rPr b="1" lang="en" sz="929">
                <a:solidFill>
                  <a:srgbClr val="000000"/>
                </a:solidFill>
                <a:latin typeface="Roboto"/>
                <a:ea typeface="Roboto"/>
                <a:cs typeface="Roboto"/>
                <a:sym typeface="Roboto"/>
              </a:rPr>
              <a:t>Đặc Trưng Nổi Bật</a:t>
            </a:r>
            <a:endParaRPr sz="929">
              <a:solidFill>
                <a:schemeClr val="dk1"/>
              </a:solidFill>
              <a:latin typeface="Calibri"/>
              <a:ea typeface="Calibri"/>
              <a:cs typeface="Calibri"/>
              <a:sym typeface="Calibri"/>
            </a:endParaRPr>
          </a:p>
        </p:txBody>
      </p:sp>
      <p:sp>
        <p:nvSpPr>
          <p:cNvPr id="160" name="Google Shape;160;p28"/>
          <p:cNvSpPr/>
          <p:nvPr/>
        </p:nvSpPr>
        <p:spPr>
          <a:xfrm>
            <a:off x="3572525" y="3272001"/>
            <a:ext cx="3548700" cy="1464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0000"/>
              </a:buClr>
              <a:buSzPts val="697"/>
              <a:buFont typeface="Roboto"/>
              <a:buNone/>
            </a:pPr>
            <a:r>
              <a:rPr lang="en" sz="697">
                <a:solidFill>
                  <a:srgbClr val="000000"/>
                </a:solidFill>
                <a:latin typeface="Roboto"/>
                <a:ea typeface="Roboto"/>
                <a:cs typeface="Roboto"/>
                <a:sym typeface="Roboto"/>
              </a:rPr>
              <a:t>Khai thác đặc trưng vi cấu trúc và thông tin chiều sâu từ ảnh đơn để phân biệt thật/giả.</a:t>
            </a:r>
            <a:endParaRPr sz="697">
              <a:solidFill>
                <a:schemeClr val="dk1"/>
              </a:solidFill>
              <a:latin typeface="Calibri"/>
              <a:ea typeface="Calibri"/>
              <a:cs typeface="Calibri"/>
              <a:sym typeface="Calibri"/>
            </a:endParaRPr>
          </a:p>
        </p:txBody>
      </p:sp>
      <p:sp>
        <p:nvSpPr>
          <p:cNvPr id="161" name="Google Shape;161;p28"/>
          <p:cNvSpPr/>
          <p:nvPr/>
        </p:nvSpPr>
        <p:spPr>
          <a:xfrm>
            <a:off x="3436600" y="3612939"/>
            <a:ext cx="3787500" cy="696900"/>
          </a:xfrm>
          <a:prstGeom prst="roundRect">
            <a:avLst>
              <a:gd fmla="val 7628" name="adj"/>
            </a:avLst>
          </a:prstGeom>
          <a:solidFill>
            <a:srgbClr val="FFFFFF"/>
          </a:solidFill>
          <a:ln cap="flat" cmpd="sng" w="17725">
            <a:solidFill>
              <a:srgbClr val="204B92"/>
            </a:solidFill>
            <a:prstDash val="solid"/>
            <a:round/>
            <a:headEnd len="sm" w="sm" type="none"/>
            <a:tailEnd len="sm" w="sm" type="none"/>
          </a:ln>
        </p:spPr>
        <p:txBody>
          <a:bodyPr anchorCtr="0" anchor="t" bIns="22150" lIns="44300" spcFirstLastPara="1" rIns="44300" wrap="square" tIns="22150">
            <a:noAutofit/>
          </a:bodyPr>
          <a:lstStyle/>
          <a:p>
            <a:pPr indent="0" lvl="0" marL="0" marR="0" rtl="0" algn="l">
              <a:spcBef>
                <a:spcPts val="0"/>
              </a:spcBef>
              <a:spcAft>
                <a:spcPts val="0"/>
              </a:spcAft>
              <a:buNone/>
            </a:pPr>
            <a:r>
              <a:t/>
            </a:r>
            <a:endParaRPr sz="852">
              <a:solidFill>
                <a:schemeClr val="dk1"/>
              </a:solidFill>
              <a:latin typeface="Calibri"/>
              <a:ea typeface="Calibri"/>
              <a:cs typeface="Calibri"/>
              <a:sym typeface="Calibri"/>
            </a:endParaRPr>
          </a:p>
        </p:txBody>
      </p:sp>
      <p:sp>
        <p:nvSpPr>
          <p:cNvPr id="162" name="Google Shape;162;p28"/>
          <p:cNvSpPr/>
          <p:nvPr/>
        </p:nvSpPr>
        <p:spPr>
          <a:xfrm>
            <a:off x="3290050" y="3612939"/>
            <a:ext cx="44400" cy="696900"/>
          </a:xfrm>
          <a:prstGeom prst="roundRect">
            <a:avLst>
              <a:gd fmla="val 86923" name="adj"/>
            </a:avLst>
          </a:prstGeom>
          <a:solidFill>
            <a:srgbClr val="4185F4"/>
          </a:solidFill>
          <a:ln>
            <a:noFill/>
          </a:ln>
        </p:spPr>
        <p:txBody>
          <a:bodyPr anchorCtr="0" anchor="t" bIns="22150" lIns="44300" spcFirstLastPara="1" rIns="44300" wrap="square" tIns="22150">
            <a:noAutofit/>
          </a:bodyPr>
          <a:lstStyle/>
          <a:p>
            <a:pPr indent="0" lvl="0" marL="0" marR="0" rtl="0" algn="l">
              <a:spcBef>
                <a:spcPts val="0"/>
              </a:spcBef>
              <a:spcAft>
                <a:spcPts val="0"/>
              </a:spcAft>
              <a:buNone/>
            </a:pPr>
            <a:r>
              <a:t/>
            </a:r>
            <a:endParaRPr sz="852">
              <a:solidFill>
                <a:schemeClr val="dk1"/>
              </a:solidFill>
              <a:latin typeface="Calibri"/>
              <a:ea typeface="Calibri"/>
              <a:cs typeface="Calibri"/>
              <a:sym typeface="Calibri"/>
            </a:endParaRPr>
          </a:p>
        </p:txBody>
      </p:sp>
      <p:sp>
        <p:nvSpPr>
          <p:cNvPr id="163" name="Google Shape;163;p28"/>
          <p:cNvSpPr/>
          <p:nvPr/>
        </p:nvSpPr>
        <p:spPr>
          <a:xfrm>
            <a:off x="3572525" y="3715647"/>
            <a:ext cx="1146000" cy="1431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0000"/>
              </a:buClr>
              <a:buSzPts val="930"/>
              <a:buFont typeface="Roboto"/>
              <a:buNone/>
            </a:pPr>
            <a:r>
              <a:rPr b="1" lang="en" sz="929">
                <a:solidFill>
                  <a:srgbClr val="000000"/>
                </a:solidFill>
                <a:latin typeface="Roboto"/>
                <a:ea typeface="Roboto"/>
                <a:cs typeface="Roboto"/>
                <a:sym typeface="Roboto"/>
              </a:rPr>
              <a:t>Kết Quả Mong Đợi</a:t>
            </a:r>
            <a:endParaRPr sz="929">
              <a:solidFill>
                <a:schemeClr val="dk1"/>
              </a:solidFill>
              <a:latin typeface="Calibri"/>
              <a:ea typeface="Calibri"/>
              <a:cs typeface="Calibri"/>
              <a:sym typeface="Calibri"/>
            </a:endParaRPr>
          </a:p>
        </p:txBody>
      </p:sp>
      <p:sp>
        <p:nvSpPr>
          <p:cNvPr id="164" name="Google Shape;164;p28"/>
          <p:cNvSpPr/>
          <p:nvPr/>
        </p:nvSpPr>
        <p:spPr>
          <a:xfrm>
            <a:off x="3572525" y="3913796"/>
            <a:ext cx="3548700" cy="2931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0000"/>
              </a:buClr>
              <a:buSzPts val="697"/>
              <a:buFont typeface="Roboto"/>
              <a:buNone/>
            </a:pPr>
            <a:r>
              <a:rPr lang="en" sz="697">
                <a:solidFill>
                  <a:srgbClr val="000000"/>
                </a:solidFill>
                <a:latin typeface="Roboto"/>
                <a:ea typeface="Roboto"/>
                <a:cs typeface="Roboto"/>
                <a:sym typeface="Roboto"/>
              </a:rPr>
              <a:t>Hệ thống nhận diện chính xác, tỉ lệ sai sót tối thiểu, bảo mật cao cho eKYC và chấm công.</a:t>
            </a:r>
            <a:endParaRPr sz="697">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471900" y="57875"/>
            <a:ext cx="8222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Mục tiêu</a:t>
            </a:r>
            <a:endParaRPr/>
          </a:p>
        </p:txBody>
      </p:sp>
      <p:pic>
        <p:nvPicPr>
          <p:cNvPr descr="preencoded.png" id="170" name="Google Shape;170;p29"/>
          <p:cNvPicPr preferRelativeResize="0"/>
          <p:nvPr/>
        </p:nvPicPr>
        <p:blipFill rotWithShape="1">
          <a:blip r:embed="rId3">
            <a:alphaModFix/>
          </a:blip>
          <a:srcRect b="0" l="0" r="0" t="0"/>
          <a:stretch/>
        </p:blipFill>
        <p:spPr>
          <a:xfrm>
            <a:off x="288625" y="728375"/>
            <a:ext cx="8171114" cy="1583486"/>
          </a:xfrm>
          <a:prstGeom prst="rect">
            <a:avLst/>
          </a:prstGeom>
          <a:noFill/>
          <a:ln>
            <a:noFill/>
          </a:ln>
        </p:spPr>
      </p:pic>
      <p:sp>
        <p:nvSpPr>
          <p:cNvPr id="171" name="Google Shape;171;p29"/>
          <p:cNvSpPr/>
          <p:nvPr/>
        </p:nvSpPr>
        <p:spPr>
          <a:xfrm>
            <a:off x="731959" y="2687302"/>
            <a:ext cx="3167100" cy="3960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2502"/>
              <a:buFont typeface="Roboto"/>
              <a:buNone/>
            </a:pPr>
            <a:r>
              <a:rPr b="1" lang="en" sz="2502">
                <a:solidFill>
                  <a:srgbClr val="000000"/>
                </a:solidFill>
                <a:latin typeface="Roboto"/>
                <a:ea typeface="Roboto"/>
                <a:cs typeface="Roboto"/>
                <a:sym typeface="Roboto"/>
              </a:rPr>
              <a:t>Mục Tiêu Nghiên Cứu</a:t>
            </a:r>
            <a:endParaRPr sz="2502">
              <a:solidFill>
                <a:schemeClr val="dk1"/>
              </a:solidFill>
              <a:latin typeface="Calibri"/>
              <a:ea typeface="Calibri"/>
              <a:cs typeface="Calibri"/>
              <a:sym typeface="Calibri"/>
            </a:endParaRPr>
          </a:p>
        </p:txBody>
      </p:sp>
      <p:sp>
        <p:nvSpPr>
          <p:cNvPr id="172" name="Google Shape;172;p29"/>
          <p:cNvSpPr/>
          <p:nvPr/>
        </p:nvSpPr>
        <p:spPr>
          <a:xfrm>
            <a:off x="731959" y="3273139"/>
            <a:ext cx="285000" cy="285000"/>
          </a:xfrm>
          <a:prstGeom prst="roundRect">
            <a:avLst>
              <a:gd fmla="val 18669" name="adj"/>
            </a:avLst>
          </a:prstGeom>
          <a:solidFill>
            <a:srgbClr val="073279"/>
          </a:solidFill>
          <a:ln cap="flat" cmpd="sng" w="8500">
            <a:solidFill>
              <a:srgbClr val="204B92"/>
            </a:solidFill>
            <a:prstDash val="solid"/>
            <a:round/>
            <a:headEnd len="sm" w="sm" type="none"/>
            <a:tailEnd len="sm" w="sm" type="none"/>
          </a:ln>
        </p:spPr>
        <p:txBody>
          <a:bodyPr anchorCtr="0" anchor="t" bIns="25525" lIns="51075" spcFirstLastPara="1" rIns="51075" wrap="square" tIns="25525">
            <a:noAutofit/>
          </a:bodyPr>
          <a:lstStyle/>
          <a:p>
            <a:pPr indent="0" lvl="0" marL="0" marR="0" rtl="0" algn="l">
              <a:spcBef>
                <a:spcPts val="0"/>
              </a:spcBef>
              <a:spcAft>
                <a:spcPts val="0"/>
              </a:spcAft>
              <a:buNone/>
            </a:pPr>
            <a:r>
              <a:t/>
            </a:r>
            <a:endParaRPr sz="982">
              <a:solidFill>
                <a:schemeClr val="dk1"/>
              </a:solidFill>
              <a:latin typeface="Calibri"/>
              <a:ea typeface="Calibri"/>
              <a:cs typeface="Calibri"/>
              <a:sym typeface="Calibri"/>
            </a:endParaRPr>
          </a:p>
        </p:txBody>
      </p:sp>
      <p:sp>
        <p:nvSpPr>
          <p:cNvPr id="173" name="Google Shape;173;p29"/>
          <p:cNvSpPr/>
          <p:nvPr/>
        </p:nvSpPr>
        <p:spPr>
          <a:xfrm>
            <a:off x="779471" y="3296878"/>
            <a:ext cx="190200" cy="23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519"/>
              <a:buFont typeface="Roboto"/>
              <a:buNone/>
            </a:pPr>
            <a:r>
              <a:rPr b="1" lang="en" sz="1519">
                <a:solidFill>
                  <a:srgbClr val="FFFFFF"/>
                </a:solidFill>
                <a:latin typeface="Roboto"/>
                <a:ea typeface="Roboto"/>
                <a:cs typeface="Roboto"/>
                <a:sym typeface="Roboto"/>
              </a:rPr>
              <a:t>1</a:t>
            </a:r>
            <a:endParaRPr sz="1519">
              <a:solidFill>
                <a:schemeClr val="dk1"/>
              </a:solidFill>
              <a:latin typeface="Calibri"/>
              <a:ea typeface="Calibri"/>
              <a:cs typeface="Calibri"/>
              <a:sym typeface="Calibri"/>
            </a:endParaRPr>
          </a:p>
        </p:txBody>
      </p:sp>
      <p:sp>
        <p:nvSpPr>
          <p:cNvPr id="174" name="Google Shape;174;p29"/>
          <p:cNvSpPr/>
          <p:nvPr/>
        </p:nvSpPr>
        <p:spPr>
          <a:xfrm>
            <a:off x="1143641" y="3316628"/>
            <a:ext cx="1583700" cy="19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251"/>
              <a:buFont typeface="Roboto"/>
              <a:buNone/>
            </a:pPr>
            <a:r>
              <a:rPr b="1" lang="en" sz="1251">
                <a:solidFill>
                  <a:srgbClr val="000000"/>
                </a:solidFill>
                <a:latin typeface="Roboto"/>
                <a:ea typeface="Roboto"/>
                <a:cs typeface="Roboto"/>
                <a:sym typeface="Roboto"/>
              </a:rPr>
              <a:t>Nghiên Cứu Lý Thuyết</a:t>
            </a:r>
            <a:endParaRPr sz="1251">
              <a:solidFill>
                <a:schemeClr val="dk1"/>
              </a:solidFill>
              <a:latin typeface="Calibri"/>
              <a:ea typeface="Calibri"/>
              <a:cs typeface="Calibri"/>
              <a:sym typeface="Calibri"/>
            </a:endParaRPr>
          </a:p>
        </p:txBody>
      </p:sp>
      <p:sp>
        <p:nvSpPr>
          <p:cNvPr id="175" name="Google Shape;175;p29"/>
          <p:cNvSpPr/>
          <p:nvPr/>
        </p:nvSpPr>
        <p:spPr>
          <a:xfrm>
            <a:off x="1143641" y="3590528"/>
            <a:ext cx="1911000" cy="1013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983"/>
              <a:buFont typeface="Roboto"/>
              <a:buNone/>
            </a:pPr>
            <a:r>
              <a:rPr lang="en" sz="982">
                <a:solidFill>
                  <a:srgbClr val="000000"/>
                </a:solidFill>
                <a:latin typeface="Roboto"/>
                <a:ea typeface="Roboto"/>
                <a:cs typeface="Roboto"/>
                <a:sym typeface="Roboto"/>
              </a:rPr>
              <a:t>Tìm hiểu các kiến trúc mạng Deep Learning chuyên biệt cho Face Anti-Spoofing, đặc biệt là các biến thể của mạng tích chập trung tâm.</a:t>
            </a:r>
            <a:endParaRPr sz="982">
              <a:solidFill>
                <a:schemeClr val="dk1"/>
              </a:solidFill>
              <a:latin typeface="Calibri"/>
              <a:ea typeface="Calibri"/>
              <a:cs typeface="Calibri"/>
              <a:sym typeface="Calibri"/>
            </a:endParaRPr>
          </a:p>
        </p:txBody>
      </p:sp>
      <p:sp>
        <p:nvSpPr>
          <p:cNvPr id="176" name="Google Shape;176;p29"/>
          <p:cNvSpPr/>
          <p:nvPr/>
        </p:nvSpPr>
        <p:spPr>
          <a:xfrm>
            <a:off x="3212889" y="3273139"/>
            <a:ext cx="285000" cy="285000"/>
          </a:xfrm>
          <a:prstGeom prst="roundRect">
            <a:avLst>
              <a:gd fmla="val 18669" name="adj"/>
            </a:avLst>
          </a:prstGeom>
          <a:solidFill>
            <a:srgbClr val="073279"/>
          </a:solidFill>
          <a:ln cap="flat" cmpd="sng" w="8500">
            <a:solidFill>
              <a:srgbClr val="204B92"/>
            </a:solidFill>
            <a:prstDash val="solid"/>
            <a:round/>
            <a:headEnd len="sm" w="sm" type="none"/>
            <a:tailEnd len="sm" w="sm" type="none"/>
          </a:ln>
        </p:spPr>
        <p:txBody>
          <a:bodyPr anchorCtr="0" anchor="t" bIns="25525" lIns="51075" spcFirstLastPara="1" rIns="51075" wrap="square" tIns="25525">
            <a:noAutofit/>
          </a:bodyPr>
          <a:lstStyle/>
          <a:p>
            <a:pPr indent="0" lvl="0" marL="0" marR="0" rtl="0" algn="l">
              <a:spcBef>
                <a:spcPts val="0"/>
              </a:spcBef>
              <a:spcAft>
                <a:spcPts val="0"/>
              </a:spcAft>
              <a:buNone/>
            </a:pPr>
            <a:r>
              <a:t/>
            </a:r>
            <a:endParaRPr sz="982">
              <a:solidFill>
                <a:schemeClr val="dk1"/>
              </a:solidFill>
              <a:latin typeface="Calibri"/>
              <a:ea typeface="Calibri"/>
              <a:cs typeface="Calibri"/>
              <a:sym typeface="Calibri"/>
            </a:endParaRPr>
          </a:p>
        </p:txBody>
      </p:sp>
      <p:sp>
        <p:nvSpPr>
          <p:cNvPr id="177" name="Google Shape;177;p29"/>
          <p:cNvSpPr/>
          <p:nvPr/>
        </p:nvSpPr>
        <p:spPr>
          <a:xfrm>
            <a:off x="3260401" y="3296878"/>
            <a:ext cx="190200" cy="23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519"/>
              <a:buFont typeface="Roboto"/>
              <a:buNone/>
            </a:pPr>
            <a:r>
              <a:rPr b="1" lang="en" sz="1519">
                <a:solidFill>
                  <a:srgbClr val="FFFFFF"/>
                </a:solidFill>
                <a:latin typeface="Roboto"/>
                <a:ea typeface="Roboto"/>
                <a:cs typeface="Roboto"/>
                <a:sym typeface="Roboto"/>
              </a:rPr>
              <a:t>2</a:t>
            </a:r>
            <a:endParaRPr sz="1519">
              <a:solidFill>
                <a:schemeClr val="dk1"/>
              </a:solidFill>
              <a:latin typeface="Calibri"/>
              <a:ea typeface="Calibri"/>
              <a:cs typeface="Calibri"/>
              <a:sym typeface="Calibri"/>
            </a:endParaRPr>
          </a:p>
        </p:txBody>
      </p:sp>
      <p:sp>
        <p:nvSpPr>
          <p:cNvPr id="178" name="Google Shape;178;p29"/>
          <p:cNvSpPr/>
          <p:nvPr/>
        </p:nvSpPr>
        <p:spPr>
          <a:xfrm>
            <a:off x="3624565" y="3316633"/>
            <a:ext cx="1944900" cy="19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251"/>
              <a:buFont typeface="Roboto"/>
              <a:buNone/>
            </a:pPr>
            <a:r>
              <a:rPr b="1" lang="en" sz="1251">
                <a:solidFill>
                  <a:srgbClr val="000000"/>
                </a:solidFill>
                <a:latin typeface="Roboto"/>
                <a:ea typeface="Roboto"/>
                <a:cs typeface="Roboto"/>
                <a:sym typeface="Roboto"/>
              </a:rPr>
              <a:t>Triển Khai Thực Nghiệm</a:t>
            </a:r>
            <a:endParaRPr sz="1251">
              <a:solidFill>
                <a:schemeClr val="dk1"/>
              </a:solidFill>
              <a:latin typeface="Calibri"/>
              <a:ea typeface="Calibri"/>
              <a:cs typeface="Calibri"/>
              <a:sym typeface="Calibri"/>
            </a:endParaRPr>
          </a:p>
        </p:txBody>
      </p:sp>
      <p:sp>
        <p:nvSpPr>
          <p:cNvPr id="179" name="Google Shape;179;p29"/>
          <p:cNvSpPr/>
          <p:nvPr/>
        </p:nvSpPr>
        <p:spPr>
          <a:xfrm>
            <a:off x="3624570" y="3590528"/>
            <a:ext cx="1911000" cy="810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983"/>
              <a:buFont typeface="Roboto"/>
              <a:buNone/>
            </a:pPr>
            <a:r>
              <a:rPr lang="en" sz="982">
                <a:solidFill>
                  <a:srgbClr val="000000"/>
                </a:solidFill>
                <a:latin typeface="Roboto"/>
                <a:ea typeface="Roboto"/>
                <a:cs typeface="Roboto"/>
                <a:sym typeface="Roboto"/>
              </a:rPr>
              <a:t>Xây dựng quy trình huấn luyện và kiểm thử mô hình trên các bộ dữ liệu công khai để đánh giá tính khả thi.</a:t>
            </a:r>
            <a:endParaRPr sz="982">
              <a:solidFill>
                <a:schemeClr val="dk1"/>
              </a:solidFill>
              <a:latin typeface="Calibri"/>
              <a:ea typeface="Calibri"/>
              <a:cs typeface="Calibri"/>
              <a:sym typeface="Calibri"/>
            </a:endParaRPr>
          </a:p>
        </p:txBody>
      </p:sp>
      <p:sp>
        <p:nvSpPr>
          <p:cNvPr id="180" name="Google Shape;180;p29"/>
          <p:cNvSpPr/>
          <p:nvPr/>
        </p:nvSpPr>
        <p:spPr>
          <a:xfrm>
            <a:off x="5693818" y="3273139"/>
            <a:ext cx="285000" cy="285000"/>
          </a:xfrm>
          <a:prstGeom prst="roundRect">
            <a:avLst>
              <a:gd fmla="val 18669" name="adj"/>
            </a:avLst>
          </a:prstGeom>
          <a:solidFill>
            <a:srgbClr val="073279"/>
          </a:solidFill>
          <a:ln cap="flat" cmpd="sng" w="8500">
            <a:solidFill>
              <a:srgbClr val="204B92"/>
            </a:solidFill>
            <a:prstDash val="solid"/>
            <a:round/>
            <a:headEnd len="sm" w="sm" type="none"/>
            <a:tailEnd len="sm" w="sm" type="none"/>
          </a:ln>
        </p:spPr>
        <p:txBody>
          <a:bodyPr anchorCtr="0" anchor="t" bIns="25525" lIns="51075" spcFirstLastPara="1" rIns="51075" wrap="square" tIns="25525">
            <a:noAutofit/>
          </a:bodyPr>
          <a:lstStyle/>
          <a:p>
            <a:pPr indent="0" lvl="0" marL="0" marR="0" rtl="0" algn="l">
              <a:spcBef>
                <a:spcPts val="0"/>
              </a:spcBef>
              <a:spcAft>
                <a:spcPts val="0"/>
              </a:spcAft>
              <a:buNone/>
            </a:pPr>
            <a:r>
              <a:t/>
            </a:r>
            <a:endParaRPr sz="982">
              <a:solidFill>
                <a:schemeClr val="dk1"/>
              </a:solidFill>
              <a:latin typeface="Calibri"/>
              <a:ea typeface="Calibri"/>
              <a:cs typeface="Calibri"/>
              <a:sym typeface="Calibri"/>
            </a:endParaRPr>
          </a:p>
        </p:txBody>
      </p:sp>
      <p:sp>
        <p:nvSpPr>
          <p:cNvPr id="181" name="Google Shape;181;p29"/>
          <p:cNvSpPr/>
          <p:nvPr/>
        </p:nvSpPr>
        <p:spPr>
          <a:xfrm>
            <a:off x="5741330" y="3296878"/>
            <a:ext cx="190200" cy="23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519"/>
              <a:buFont typeface="Roboto"/>
              <a:buNone/>
            </a:pPr>
            <a:r>
              <a:rPr b="1" lang="en" sz="1519">
                <a:solidFill>
                  <a:srgbClr val="FFFFFF"/>
                </a:solidFill>
                <a:latin typeface="Roboto"/>
                <a:ea typeface="Roboto"/>
                <a:cs typeface="Roboto"/>
                <a:sym typeface="Roboto"/>
              </a:rPr>
              <a:t>3</a:t>
            </a:r>
            <a:endParaRPr sz="1519">
              <a:solidFill>
                <a:schemeClr val="dk1"/>
              </a:solidFill>
              <a:latin typeface="Calibri"/>
              <a:ea typeface="Calibri"/>
              <a:cs typeface="Calibri"/>
              <a:sym typeface="Calibri"/>
            </a:endParaRPr>
          </a:p>
        </p:txBody>
      </p:sp>
      <p:sp>
        <p:nvSpPr>
          <p:cNvPr id="182" name="Google Shape;182;p29"/>
          <p:cNvSpPr/>
          <p:nvPr/>
        </p:nvSpPr>
        <p:spPr>
          <a:xfrm>
            <a:off x="6105500" y="3316628"/>
            <a:ext cx="1583700" cy="19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251"/>
              <a:buFont typeface="Roboto"/>
              <a:buNone/>
            </a:pPr>
            <a:r>
              <a:rPr b="1" lang="en" sz="1251">
                <a:solidFill>
                  <a:srgbClr val="000000"/>
                </a:solidFill>
                <a:latin typeface="Roboto"/>
                <a:ea typeface="Roboto"/>
                <a:cs typeface="Roboto"/>
                <a:sym typeface="Roboto"/>
              </a:rPr>
              <a:t>Đánh Giá Hiệu Năng</a:t>
            </a:r>
            <a:endParaRPr sz="1251">
              <a:solidFill>
                <a:schemeClr val="dk1"/>
              </a:solidFill>
              <a:latin typeface="Calibri"/>
              <a:ea typeface="Calibri"/>
              <a:cs typeface="Calibri"/>
              <a:sym typeface="Calibri"/>
            </a:endParaRPr>
          </a:p>
        </p:txBody>
      </p:sp>
      <p:sp>
        <p:nvSpPr>
          <p:cNvPr id="183" name="Google Shape;183;p29"/>
          <p:cNvSpPr/>
          <p:nvPr/>
        </p:nvSpPr>
        <p:spPr>
          <a:xfrm>
            <a:off x="6105499" y="3590528"/>
            <a:ext cx="1911000" cy="608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983"/>
              <a:buFont typeface="Roboto"/>
              <a:buNone/>
            </a:pPr>
            <a:r>
              <a:rPr lang="en" sz="982">
                <a:solidFill>
                  <a:srgbClr val="000000"/>
                </a:solidFill>
                <a:latin typeface="Roboto"/>
                <a:ea typeface="Roboto"/>
                <a:cs typeface="Roboto"/>
                <a:sym typeface="Roboto"/>
              </a:rPr>
              <a:t>Phân tích độ chính xác của mô hình thông qua các chỉ số chuyên dụng để khẳng định hiệu quả.</a:t>
            </a:r>
            <a:endParaRPr sz="982">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471900" y="57875"/>
            <a:ext cx="8222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Nội dung</a:t>
            </a:r>
            <a:endParaRPr/>
          </a:p>
        </p:txBody>
      </p:sp>
      <p:pic>
        <p:nvPicPr>
          <p:cNvPr descr="preencoded.png" id="189" name="Google Shape;189;p30"/>
          <p:cNvPicPr preferRelativeResize="0"/>
          <p:nvPr/>
        </p:nvPicPr>
        <p:blipFill rotWithShape="1">
          <a:blip r:embed="rId3">
            <a:alphaModFix/>
          </a:blip>
          <a:srcRect b="0" l="0" r="0" t="0"/>
          <a:stretch/>
        </p:blipFill>
        <p:spPr>
          <a:xfrm>
            <a:off x="5715000" y="672375"/>
            <a:ext cx="3429000" cy="3844600"/>
          </a:xfrm>
          <a:prstGeom prst="rect">
            <a:avLst/>
          </a:prstGeom>
          <a:noFill/>
          <a:ln>
            <a:noFill/>
          </a:ln>
        </p:spPr>
      </p:pic>
      <p:sp>
        <p:nvSpPr>
          <p:cNvPr id="190" name="Google Shape;190;p30"/>
          <p:cNvSpPr/>
          <p:nvPr/>
        </p:nvSpPr>
        <p:spPr>
          <a:xfrm>
            <a:off x="400124" y="843781"/>
            <a:ext cx="4914900" cy="3673200"/>
          </a:xfrm>
          <a:prstGeom prst="roundRect">
            <a:avLst>
              <a:gd fmla="val 1307" name="adj"/>
            </a:avLst>
          </a:prstGeom>
          <a:solidFill>
            <a:srgbClr val="073279"/>
          </a:solidFill>
          <a:ln cap="flat" cmpd="sng" w="9525">
            <a:solidFill>
              <a:srgbClr val="204B9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91" name="Google Shape;191;p30"/>
          <p:cNvSpPr/>
          <p:nvPr/>
        </p:nvSpPr>
        <p:spPr>
          <a:xfrm>
            <a:off x="404887" y="848544"/>
            <a:ext cx="4905300" cy="830100"/>
          </a:xfrm>
          <a:prstGeom prst="roundRect">
            <a:avLst>
              <a:gd fmla="val 5784" name="adj"/>
            </a:avLst>
          </a:prstGeom>
          <a:solidFill>
            <a:srgbClr val="073279"/>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92" name="Google Shape;192;p30"/>
          <p:cNvSpPr/>
          <p:nvPr/>
        </p:nvSpPr>
        <p:spPr>
          <a:xfrm>
            <a:off x="519187" y="962844"/>
            <a:ext cx="1429200" cy="178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100"/>
              <a:buFont typeface="Roboto"/>
              <a:buNone/>
            </a:pPr>
            <a:r>
              <a:rPr b="1" lang="en" sz="1100">
                <a:solidFill>
                  <a:srgbClr val="FFFFFF"/>
                </a:solidFill>
                <a:latin typeface="Roboto"/>
                <a:ea typeface="Roboto"/>
                <a:cs typeface="Roboto"/>
                <a:sym typeface="Roboto"/>
              </a:rPr>
              <a:t>Dữ Liệu</a:t>
            </a:r>
            <a:endParaRPr sz="1100">
              <a:solidFill>
                <a:schemeClr val="dk1"/>
              </a:solidFill>
              <a:latin typeface="Calibri"/>
              <a:ea typeface="Calibri"/>
              <a:cs typeface="Calibri"/>
              <a:sym typeface="Calibri"/>
            </a:endParaRPr>
          </a:p>
        </p:txBody>
      </p:sp>
      <p:sp>
        <p:nvSpPr>
          <p:cNvPr id="193" name="Google Shape;193;p30"/>
          <p:cNvSpPr/>
          <p:nvPr/>
        </p:nvSpPr>
        <p:spPr>
          <a:xfrm>
            <a:off x="519187" y="1210047"/>
            <a:ext cx="4676700" cy="1827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FFFFFF"/>
              </a:buClr>
              <a:buSzPts val="900"/>
              <a:buFont typeface="Roboto"/>
              <a:buNone/>
            </a:pPr>
            <a:r>
              <a:rPr lang="en" sz="900">
                <a:solidFill>
                  <a:srgbClr val="FFFFFF"/>
                </a:solidFill>
                <a:latin typeface="Roboto"/>
                <a:ea typeface="Roboto"/>
                <a:cs typeface="Roboto"/>
                <a:sym typeface="Roboto"/>
              </a:rPr>
              <a:t>Nghiên cứu và lựa chọn bộ dữ liệu OULU-NPU và SiW.</a:t>
            </a:r>
            <a:endParaRPr sz="900">
              <a:solidFill>
                <a:schemeClr val="dk1"/>
              </a:solidFill>
              <a:latin typeface="Calibri"/>
              <a:ea typeface="Calibri"/>
              <a:cs typeface="Calibri"/>
              <a:sym typeface="Calibri"/>
            </a:endParaRPr>
          </a:p>
        </p:txBody>
      </p:sp>
      <p:sp>
        <p:nvSpPr>
          <p:cNvPr id="194" name="Google Shape;194;p30"/>
          <p:cNvSpPr/>
          <p:nvPr/>
        </p:nvSpPr>
        <p:spPr>
          <a:xfrm>
            <a:off x="404887" y="1678707"/>
            <a:ext cx="4905300" cy="1001700"/>
          </a:xfrm>
          <a:prstGeom prst="rect">
            <a:avLst/>
          </a:prstGeom>
          <a:solidFill>
            <a:srgbClr val="073279"/>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95" name="Google Shape;195;p30"/>
          <p:cNvSpPr/>
          <p:nvPr/>
        </p:nvSpPr>
        <p:spPr>
          <a:xfrm>
            <a:off x="404887" y="1678707"/>
            <a:ext cx="4905300" cy="14400"/>
          </a:xfrm>
          <a:prstGeom prst="roundRect">
            <a:avLst>
              <a:gd fmla="val 336097" name="adj"/>
            </a:avLst>
          </a:prstGeom>
          <a:solidFill>
            <a:srgbClr val="204B92"/>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96" name="Google Shape;196;p30"/>
          <p:cNvSpPr/>
          <p:nvPr/>
        </p:nvSpPr>
        <p:spPr>
          <a:xfrm>
            <a:off x="2714551" y="1542938"/>
            <a:ext cx="285900" cy="285900"/>
          </a:xfrm>
          <a:prstGeom prst="roundRect">
            <a:avLst>
              <a:gd fmla="val 16800" name="adj"/>
            </a:avLst>
          </a:prstGeom>
          <a:solidFill>
            <a:srgbClr val="FFFFFF"/>
          </a:solidFill>
          <a:ln cap="flat" cmpd="sng" w="22850">
            <a:solidFill>
              <a:srgbClr val="204B9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descr="preencoded.png" id="197" name="Google Shape;197;p30"/>
          <p:cNvPicPr preferRelativeResize="0"/>
          <p:nvPr/>
        </p:nvPicPr>
        <p:blipFill rotWithShape="1">
          <a:blip r:embed="rId4">
            <a:alphaModFix/>
          </a:blip>
          <a:srcRect b="0" l="0" r="0" t="0"/>
          <a:stretch/>
        </p:blipFill>
        <p:spPr>
          <a:xfrm>
            <a:off x="2785988" y="1614376"/>
            <a:ext cx="142875" cy="142875"/>
          </a:xfrm>
          <a:prstGeom prst="rect">
            <a:avLst/>
          </a:prstGeom>
          <a:noFill/>
          <a:ln>
            <a:noFill/>
          </a:ln>
        </p:spPr>
      </p:pic>
      <p:sp>
        <p:nvSpPr>
          <p:cNvPr id="198" name="Google Shape;198;p30"/>
          <p:cNvSpPr/>
          <p:nvPr/>
        </p:nvSpPr>
        <p:spPr>
          <a:xfrm>
            <a:off x="519187" y="1964531"/>
            <a:ext cx="1429200" cy="178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100"/>
              <a:buFont typeface="Roboto"/>
              <a:buNone/>
            </a:pPr>
            <a:r>
              <a:rPr b="1" lang="en" sz="1100">
                <a:solidFill>
                  <a:srgbClr val="FFFFFF"/>
                </a:solidFill>
                <a:latin typeface="Roboto"/>
                <a:ea typeface="Roboto"/>
                <a:cs typeface="Roboto"/>
                <a:sym typeface="Roboto"/>
              </a:rPr>
              <a:t>Thuật Toán</a:t>
            </a:r>
            <a:endParaRPr sz="1100">
              <a:solidFill>
                <a:schemeClr val="dk1"/>
              </a:solidFill>
              <a:latin typeface="Calibri"/>
              <a:ea typeface="Calibri"/>
              <a:cs typeface="Calibri"/>
              <a:sym typeface="Calibri"/>
            </a:endParaRPr>
          </a:p>
        </p:txBody>
      </p:sp>
      <p:sp>
        <p:nvSpPr>
          <p:cNvPr id="199" name="Google Shape;199;p30"/>
          <p:cNvSpPr/>
          <p:nvPr/>
        </p:nvSpPr>
        <p:spPr>
          <a:xfrm>
            <a:off x="519187" y="2211735"/>
            <a:ext cx="4676700" cy="1827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FFFFFF"/>
              </a:buClr>
              <a:buSzPts val="900"/>
              <a:buFont typeface="Roboto"/>
              <a:buNone/>
            </a:pPr>
            <a:r>
              <a:rPr lang="en" sz="900">
                <a:solidFill>
                  <a:srgbClr val="FFFFFF"/>
                </a:solidFill>
                <a:latin typeface="Roboto"/>
                <a:ea typeface="Roboto"/>
                <a:cs typeface="Roboto"/>
                <a:sym typeface="Roboto"/>
              </a:rPr>
              <a:t>Tìm hiểu cơ chế của Central Difference Convolution (CDC).</a:t>
            </a:r>
            <a:endParaRPr sz="900">
              <a:solidFill>
                <a:schemeClr val="dk1"/>
              </a:solidFill>
              <a:latin typeface="Calibri"/>
              <a:ea typeface="Calibri"/>
              <a:cs typeface="Calibri"/>
              <a:sym typeface="Calibri"/>
            </a:endParaRPr>
          </a:p>
        </p:txBody>
      </p:sp>
      <p:sp>
        <p:nvSpPr>
          <p:cNvPr id="200" name="Google Shape;200;p30"/>
          <p:cNvSpPr/>
          <p:nvPr/>
        </p:nvSpPr>
        <p:spPr>
          <a:xfrm>
            <a:off x="404887" y="2680394"/>
            <a:ext cx="4905300" cy="1001700"/>
          </a:xfrm>
          <a:prstGeom prst="rect">
            <a:avLst/>
          </a:prstGeom>
          <a:solidFill>
            <a:srgbClr val="073279"/>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1" name="Google Shape;201;p30"/>
          <p:cNvSpPr/>
          <p:nvPr/>
        </p:nvSpPr>
        <p:spPr>
          <a:xfrm>
            <a:off x="404887" y="2680394"/>
            <a:ext cx="4905300" cy="14400"/>
          </a:xfrm>
          <a:prstGeom prst="roundRect">
            <a:avLst>
              <a:gd fmla="val 336097" name="adj"/>
            </a:avLst>
          </a:prstGeom>
          <a:solidFill>
            <a:srgbClr val="204B92"/>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2" name="Google Shape;202;p30"/>
          <p:cNvSpPr/>
          <p:nvPr/>
        </p:nvSpPr>
        <p:spPr>
          <a:xfrm>
            <a:off x="2714551" y="2544626"/>
            <a:ext cx="285900" cy="285900"/>
          </a:xfrm>
          <a:prstGeom prst="roundRect">
            <a:avLst>
              <a:gd fmla="val 16800" name="adj"/>
            </a:avLst>
          </a:prstGeom>
          <a:solidFill>
            <a:srgbClr val="FFFFFF"/>
          </a:solidFill>
          <a:ln cap="flat" cmpd="sng" w="22850">
            <a:solidFill>
              <a:srgbClr val="204B9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descr="preencoded.png" id="203" name="Google Shape;203;p30"/>
          <p:cNvPicPr preferRelativeResize="0"/>
          <p:nvPr/>
        </p:nvPicPr>
        <p:blipFill rotWithShape="1">
          <a:blip r:embed="rId5">
            <a:alphaModFix/>
          </a:blip>
          <a:srcRect b="0" l="0" r="0" t="0"/>
          <a:stretch/>
        </p:blipFill>
        <p:spPr>
          <a:xfrm>
            <a:off x="2785988" y="2616064"/>
            <a:ext cx="142875" cy="142875"/>
          </a:xfrm>
          <a:prstGeom prst="rect">
            <a:avLst/>
          </a:prstGeom>
          <a:noFill/>
          <a:ln>
            <a:noFill/>
          </a:ln>
        </p:spPr>
      </p:pic>
      <p:sp>
        <p:nvSpPr>
          <p:cNvPr id="204" name="Google Shape;204;p30"/>
          <p:cNvSpPr/>
          <p:nvPr/>
        </p:nvSpPr>
        <p:spPr>
          <a:xfrm>
            <a:off x="519187" y="2966219"/>
            <a:ext cx="1429200" cy="178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100"/>
              <a:buFont typeface="Roboto"/>
              <a:buNone/>
            </a:pPr>
            <a:r>
              <a:rPr b="1" lang="en" sz="1100">
                <a:solidFill>
                  <a:srgbClr val="FFFFFF"/>
                </a:solidFill>
                <a:latin typeface="Roboto"/>
                <a:ea typeface="Roboto"/>
                <a:cs typeface="Roboto"/>
                <a:sym typeface="Roboto"/>
              </a:rPr>
              <a:t>Kiến Trúc Mạng</a:t>
            </a:r>
            <a:endParaRPr sz="1100">
              <a:solidFill>
                <a:schemeClr val="dk1"/>
              </a:solidFill>
              <a:latin typeface="Calibri"/>
              <a:ea typeface="Calibri"/>
              <a:cs typeface="Calibri"/>
              <a:sym typeface="Calibri"/>
            </a:endParaRPr>
          </a:p>
        </p:txBody>
      </p:sp>
      <p:sp>
        <p:nvSpPr>
          <p:cNvPr id="205" name="Google Shape;205;p30"/>
          <p:cNvSpPr/>
          <p:nvPr/>
        </p:nvSpPr>
        <p:spPr>
          <a:xfrm>
            <a:off x="519187" y="3213423"/>
            <a:ext cx="4676700" cy="1827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FFFFFF"/>
              </a:buClr>
              <a:buSzPts val="900"/>
              <a:buFont typeface="Roboto"/>
              <a:buNone/>
            </a:pPr>
            <a:r>
              <a:rPr lang="en" sz="900">
                <a:solidFill>
                  <a:srgbClr val="FFFFFF"/>
                </a:solidFill>
                <a:latin typeface="Roboto"/>
                <a:ea typeface="Roboto"/>
                <a:cs typeface="Roboto"/>
                <a:sym typeface="Roboto"/>
              </a:rPr>
              <a:t>Ứng dụng tìm kiếm kiến trúc mạng (NAS) để tối ưu hóa.</a:t>
            </a:r>
            <a:endParaRPr sz="900">
              <a:solidFill>
                <a:schemeClr val="dk1"/>
              </a:solidFill>
              <a:latin typeface="Calibri"/>
              <a:ea typeface="Calibri"/>
              <a:cs typeface="Calibri"/>
              <a:sym typeface="Calibri"/>
            </a:endParaRPr>
          </a:p>
        </p:txBody>
      </p:sp>
      <p:sp>
        <p:nvSpPr>
          <p:cNvPr id="206" name="Google Shape;206;p30"/>
          <p:cNvSpPr/>
          <p:nvPr/>
        </p:nvSpPr>
        <p:spPr>
          <a:xfrm>
            <a:off x="404887" y="3682082"/>
            <a:ext cx="4905300" cy="830100"/>
          </a:xfrm>
          <a:prstGeom prst="rect">
            <a:avLst/>
          </a:prstGeom>
          <a:solidFill>
            <a:srgbClr val="073279"/>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7" name="Google Shape;207;p30"/>
          <p:cNvSpPr/>
          <p:nvPr/>
        </p:nvSpPr>
        <p:spPr>
          <a:xfrm>
            <a:off x="404887" y="3682082"/>
            <a:ext cx="4905300" cy="14400"/>
          </a:xfrm>
          <a:prstGeom prst="roundRect">
            <a:avLst>
              <a:gd fmla="val 336097" name="adj"/>
            </a:avLst>
          </a:prstGeom>
          <a:solidFill>
            <a:srgbClr val="204B92"/>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8" name="Google Shape;208;p30"/>
          <p:cNvSpPr/>
          <p:nvPr/>
        </p:nvSpPr>
        <p:spPr>
          <a:xfrm>
            <a:off x="2714551" y="3546314"/>
            <a:ext cx="285900" cy="285900"/>
          </a:xfrm>
          <a:prstGeom prst="roundRect">
            <a:avLst>
              <a:gd fmla="val 16800" name="adj"/>
            </a:avLst>
          </a:prstGeom>
          <a:solidFill>
            <a:srgbClr val="FFFFFF"/>
          </a:solidFill>
          <a:ln cap="flat" cmpd="sng" w="22850">
            <a:solidFill>
              <a:srgbClr val="204B9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descr="preencoded.png" id="209" name="Google Shape;209;p30"/>
          <p:cNvPicPr preferRelativeResize="0"/>
          <p:nvPr/>
        </p:nvPicPr>
        <p:blipFill rotWithShape="1">
          <a:blip r:embed="rId6">
            <a:alphaModFix/>
          </a:blip>
          <a:srcRect b="0" l="0" r="0" t="0"/>
          <a:stretch/>
        </p:blipFill>
        <p:spPr>
          <a:xfrm>
            <a:off x="2785988" y="3617751"/>
            <a:ext cx="142875" cy="142875"/>
          </a:xfrm>
          <a:prstGeom prst="rect">
            <a:avLst/>
          </a:prstGeom>
          <a:noFill/>
          <a:ln>
            <a:noFill/>
          </a:ln>
        </p:spPr>
      </p:pic>
      <p:sp>
        <p:nvSpPr>
          <p:cNvPr id="210" name="Google Shape;210;p30"/>
          <p:cNvSpPr/>
          <p:nvPr/>
        </p:nvSpPr>
        <p:spPr>
          <a:xfrm>
            <a:off x="519187" y="3967907"/>
            <a:ext cx="1429200" cy="178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100"/>
              <a:buFont typeface="Roboto"/>
              <a:buNone/>
            </a:pPr>
            <a:r>
              <a:rPr b="1" lang="en" sz="1100">
                <a:solidFill>
                  <a:srgbClr val="FFFFFF"/>
                </a:solidFill>
                <a:latin typeface="Roboto"/>
                <a:ea typeface="Roboto"/>
                <a:cs typeface="Roboto"/>
                <a:sym typeface="Roboto"/>
              </a:rPr>
              <a:t>Module Chiều Sâu</a:t>
            </a:r>
            <a:endParaRPr sz="1100">
              <a:solidFill>
                <a:schemeClr val="dk1"/>
              </a:solidFill>
              <a:latin typeface="Calibri"/>
              <a:ea typeface="Calibri"/>
              <a:cs typeface="Calibri"/>
              <a:sym typeface="Calibri"/>
            </a:endParaRPr>
          </a:p>
        </p:txBody>
      </p:sp>
      <p:sp>
        <p:nvSpPr>
          <p:cNvPr id="211" name="Google Shape;211;p30"/>
          <p:cNvSpPr/>
          <p:nvPr/>
        </p:nvSpPr>
        <p:spPr>
          <a:xfrm>
            <a:off x="519187" y="4215110"/>
            <a:ext cx="4676700" cy="1827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FFFFFF"/>
              </a:buClr>
              <a:buSzPts val="900"/>
              <a:buFont typeface="Roboto"/>
              <a:buNone/>
            </a:pPr>
            <a:r>
              <a:rPr lang="en" sz="900">
                <a:solidFill>
                  <a:srgbClr val="FFFFFF"/>
                </a:solidFill>
                <a:latin typeface="Roboto"/>
                <a:ea typeface="Roboto"/>
                <a:cs typeface="Roboto"/>
                <a:sym typeface="Roboto"/>
              </a:rPr>
              <a:t>Phát triển module ước lượng chiều sâu khuôn mặt.</a:t>
            </a:r>
            <a:endParaRPr sz="900">
              <a:solidFill>
                <a:schemeClr val="dk1"/>
              </a:solidFill>
              <a:latin typeface="Calibri"/>
              <a:ea typeface="Calibri"/>
              <a:cs typeface="Calibri"/>
              <a:sym typeface="Calibri"/>
            </a:endParaRPr>
          </a:p>
        </p:txBody>
      </p:sp>
      <p:sp>
        <p:nvSpPr>
          <p:cNvPr id="212" name="Google Shape;212;p30"/>
          <p:cNvSpPr/>
          <p:nvPr/>
        </p:nvSpPr>
        <p:spPr>
          <a:xfrm>
            <a:off x="400124" y="4645596"/>
            <a:ext cx="4914900" cy="182700"/>
          </a:xfrm>
          <a:prstGeom prst="rect">
            <a:avLst/>
          </a:prstGeom>
          <a:noFill/>
          <a:ln>
            <a:noFill/>
          </a:ln>
        </p:spPr>
        <p:txBody>
          <a:bodyPr anchorCtr="0" anchor="t" bIns="0" lIns="0" spcFirstLastPara="1" rIns="0" wrap="square" tIns="0">
            <a:noAutofit/>
          </a:bodyPr>
          <a:lstStyle/>
          <a:p>
            <a:pPr indent="0" lvl="0" marL="0" marR="0" rtl="0" algn="ctr">
              <a:lnSpc>
                <a:spcPct val="164285"/>
              </a:lnSpc>
              <a:spcBef>
                <a:spcPts val="0"/>
              </a:spcBef>
              <a:spcAft>
                <a:spcPts val="0"/>
              </a:spcAft>
              <a:buClr>
                <a:srgbClr val="FFFFFF"/>
              </a:buClr>
              <a:buSzPts val="900"/>
              <a:buFont typeface="Roboto"/>
              <a:buNone/>
            </a:pPr>
            <a:r>
              <a:rPr lang="en" sz="900">
                <a:solidFill>
                  <a:srgbClr val="FFFFFF"/>
                </a:solidFill>
                <a:latin typeface="Roboto"/>
                <a:ea typeface="Roboto"/>
                <a:cs typeface="Roboto"/>
                <a:sym typeface="Roboto"/>
              </a:rPr>
              <a:t>UIT.CS519.ResearchMethodology</a:t>
            </a:r>
            <a:endParaRPr sz="9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471900" y="57875"/>
            <a:ext cx="8222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Nội dung và Phương pháp</a:t>
            </a:r>
            <a:endParaRPr/>
          </a:p>
        </p:txBody>
      </p:sp>
      <p:pic>
        <p:nvPicPr>
          <p:cNvPr descr="preencoded.png" id="218" name="Google Shape;218;p31"/>
          <p:cNvPicPr preferRelativeResize="0"/>
          <p:nvPr/>
        </p:nvPicPr>
        <p:blipFill rotWithShape="1">
          <a:blip r:embed="rId3">
            <a:alphaModFix/>
          </a:blip>
          <a:srcRect b="0" l="0" r="0" t="0"/>
          <a:stretch/>
        </p:blipFill>
        <p:spPr>
          <a:xfrm>
            <a:off x="678189" y="2363350"/>
            <a:ext cx="3713408" cy="437417"/>
          </a:xfrm>
          <a:prstGeom prst="rect">
            <a:avLst/>
          </a:prstGeom>
          <a:noFill/>
          <a:ln>
            <a:noFill/>
          </a:ln>
        </p:spPr>
      </p:pic>
      <p:sp>
        <p:nvSpPr>
          <p:cNvPr id="219" name="Google Shape;219;p31"/>
          <p:cNvSpPr/>
          <p:nvPr/>
        </p:nvSpPr>
        <p:spPr>
          <a:xfrm>
            <a:off x="787526" y="2910106"/>
            <a:ext cx="1367100" cy="1710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1075"/>
              <a:buFont typeface="Roboto"/>
              <a:buNone/>
            </a:pPr>
            <a:r>
              <a:rPr b="1" lang="en" sz="1075">
                <a:solidFill>
                  <a:srgbClr val="000000"/>
                </a:solidFill>
                <a:latin typeface="Roboto"/>
                <a:ea typeface="Roboto"/>
                <a:cs typeface="Roboto"/>
                <a:sym typeface="Roboto"/>
              </a:rPr>
              <a:t>Tiền Xử Lý Dữ Liệu</a:t>
            </a:r>
            <a:endParaRPr sz="1075">
              <a:solidFill>
                <a:schemeClr val="dk1"/>
              </a:solidFill>
              <a:latin typeface="Calibri"/>
              <a:ea typeface="Calibri"/>
              <a:cs typeface="Calibri"/>
              <a:sym typeface="Calibri"/>
            </a:endParaRPr>
          </a:p>
        </p:txBody>
      </p:sp>
      <p:sp>
        <p:nvSpPr>
          <p:cNvPr id="220" name="Google Shape;220;p31"/>
          <p:cNvSpPr/>
          <p:nvPr/>
        </p:nvSpPr>
        <p:spPr>
          <a:xfrm>
            <a:off x="787526" y="3146583"/>
            <a:ext cx="3494400" cy="1749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806"/>
              <a:buFont typeface="Roboto"/>
              <a:buNone/>
            </a:pPr>
            <a:r>
              <a:rPr lang="en" sz="806">
                <a:solidFill>
                  <a:srgbClr val="000000"/>
                </a:solidFill>
                <a:latin typeface="Roboto"/>
                <a:ea typeface="Roboto"/>
                <a:cs typeface="Roboto"/>
                <a:sym typeface="Roboto"/>
              </a:rPr>
              <a:t>Cắt vùng khuôn mặt, chuẩn hóa kích thước, gán nhãn nhị phân.</a:t>
            </a:r>
            <a:endParaRPr sz="806">
              <a:solidFill>
                <a:schemeClr val="dk1"/>
              </a:solidFill>
              <a:latin typeface="Calibri"/>
              <a:ea typeface="Calibri"/>
              <a:cs typeface="Calibri"/>
              <a:sym typeface="Calibri"/>
            </a:endParaRPr>
          </a:p>
        </p:txBody>
      </p:sp>
      <p:pic>
        <p:nvPicPr>
          <p:cNvPr descr="preencoded.png" id="221" name="Google Shape;221;p31"/>
          <p:cNvPicPr preferRelativeResize="0"/>
          <p:nvPr/>
        </p:nvPicPr>
        <p:blipFill rotWithShape="1">
          <a:blip r:embed="rId4">
            <a:alphaModFix/>
          </a:blip>
          <a:srcRect b="0" l="0" r="0" t="0"/>
          <a:stretch/>
        </p:blipFill>
        <p:spPr>
          <a:xfrm>
            <a:off x="4391606" y="2363350"/>
            <a:ext cx="3713408" cy="437417"/>
          </a:xfrm>
          <a:prstGeom prst="rect">
            <a:avLst/>
          </a:prstGeom>
          <a:noFill/>
          <a:ln>
            <a:noFill/>
          </a:ln>
        </p:spPr>
      </p:pic>
      <p:sp>
        <p:nvSpPr>
          <p:cNvPr id="222" name="Google Shape;222;p31"/>
          <p:cNvSpPr/>
          <p:nvPr/>
        </p:nvSpPr>
        <p:spPr>
          <a:xfrm>
            <a:off x="4500943" y="2910106"/>
            <a:ext cx="1367100" cy="1710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1075"/>
              <a:buFont typeface="Roboto"/>
              <a:buNone/>
            </a:pPr>
            <a:r>
              <a:rPr b="1" lang="en" sz="1075">
                <a:solidFill>
                  <a:srgbClr val="000000"/>
                </a:solidFill>
                <a:latin typeface="Roboto"/>
                <a:ea typeface="Roboto"/>
                <a:cs typeface="Roboto"/>
                <a:sym typeface="Roboto"/>
              </a:rPr>
              <a:t>Huấn Luyện Mô Hình</a:t>
            </a:r>
            <a:endParaRPr sz="1075">
              <a:solidFill>
                <a:schemeClr val="dk1"/>
              </a:solidFill>
              <a:latin typeface="Calibri"/>
              <a:ea typeface="Calibri"/>
              <a:cs typeface="Calibri"/>
              <a:sym typeface="Calibri"/>
            </a:endParaRPr>
          </a:p>
        </p:txBody>
      </p:sp>
      <p:sp>
        <p:nvSpPr>
          <p:cNvPr id="223" name="Google Shape;223;p31"/>
          <p:cNvSpPr/>
          <p:nvPr/>
        </p:nvSpPr>
        <p:spPr>
          <a:xfrm>
            <a:off x="4500943" y="3146583"/>
            <a:ext cx="3494400" cy="1749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806"/>
              <a:buFont typeface="Roboto"/>
              <a:buNone/>
            </a:pPr>
            <a:r>
              <a:rPr lang="en" sz="806">
                <a:solidFill>
                  <a:srgbClr val="000000"/>
                </a:solidFill>
                <a:latin typeface="Roboto"/>
                <a:ea typeface="Roboto"/>
                <a:cs typeface="Roboto"/>
                <a:sym typeface="Roboto"/>
              </a:rPr>
              <a:t>Sử dụng Python, PyTorch, cài đặt kiến trúc CDC, Meta-learning.</a:t>
            </a:r>
            <a:endParaRPr sz="806">
              <a:solidFill>
                <a:schemeClr val="dk1"/>
              </a:solidFill>
              <a:latin typeface="Calibri"/>
              <a:ea typeface="Calibri"/>
              <a:cs typeface="Calibri"/>
              <a:sym typeface="Calibri"/>
            </a:endParaRPr>
          </a:p>
        </p:txBody>
      </p:sp>
      <p:pic>
        <p:nvPicPr>
          <p:cNvPr descr="preencoded.png" id="224" name="Google Shape;224;p31"/>
          <p:cNvPicPr preferRelativeResize="0"/>
          <p:nvPr/>
        </p:nvPicPr>
        <p:blipFill rotWithShape="1">
          <a:blip r:embed="rId5">
            <a:alphaModFix/>
          </a:blip>
          <a:srcRect b="0" l="0" r="0" t="0"/>
          <a:stretch/>
        </p:blipFill>
        <p:spPr>
          <a:xfrm>
            <a:off x="678189" y="3430861"/>
            <a:ext cx="3713408" cy="437417"/>
          </a:xfrm>
          <a:prstGeom prst="rect">
            <a:avLst/>
          </a:prstGeom>
          <a:noFill/>
          <a:ln>
            <a:noFill/>
          </a:ln>
        </p:spPr>
      </p:pic>
      <p:sp>
        <p:nvSpPr>
          <p:cNvPr id="225" name="Google Shape;225;p31"/>
          <p:cNvSpPr/>
          <p:nvPr/>
        </p:nvSpPr>
        <p:spPr>
          <a:xfrm>
            <a:off x="787526" y="3977617"/>
            <a:ext cx="1367100" cy="1710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1075"/>
              <a:buFont typeface="Roboto"/>
              <a:buNone/>
            </a:pPr>
            <a:r>
              <a:rPr b="1" lang="en" sz="1075">
                <a:solidFill>
                  <a:srgbClr val="000000"/>
                </a:solidFill>
                <a:latin typeface="Roboto"/>
                <a:ea typeface="Roboto"/>
                <a:cs typeface="Roboto"/>
                <a:sym typeface="Roboto"/>
              </a:rPr>
              <a:t>Hậu Xử Lý &amp; Hiển Thị</a:t>
            </a:r>
            <a:endParaRPr sz="1075">
              <a:solidFill>
                <a:schemeClr val="dk1"/>
              </a:solidFill>
              <a:latin typeface="Calibri"/>
              <a:ea typeface="Calibri"/>
              <a:cs typeface="Calibri"/>
              <a:sym typeface="Calibri"/>
            </a:endParaRPr>
          </a:p>
        </p:txBody>
      </p:sp>
      <p:sp>
        <p:nvSpPr>
          <p:cNvPr id="226" name="Google Shape;226;p31"/>
          <p:cNvSpPr/>
          <p:nvPr/>
        </p:nvSpPr>
        <p:spPr>
          <a:xfrm>
            <a:off x="787526" y="4214094"/>
            <a:ext cx="3494400" cy="1749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806"/>
              <a:buFont typeface="Roboto"/>
              <a:buNone/>
            </a:pPr>
            <a:r>
              <a:rPr lang="en" sz="806">
                <a:solidFill>
                  <a:srgbClr val="000000"/>
                </a:solidFill>
                <a:latin typeface="Roboto"/>
                <a:ea typeface="Roboto"/>
                <a:cs typeface="Roboto"/>
                <a:sym typeface="Roboto"/>
              </a:rPr>
              <a:t>Hàm Softmax tính xác suất, hiển thị nhãn và bản đồ chiều sâu.</a:t>
            </a:r>
            <a:endParaRPr sz="806">
              <a:solidFill>
                <a:schemeClr val="dk1"/>
              </a:solidFill>
              <a:latin typeface="Calibri"/>
              <a:ea typeface="Calibri"/>
              <a:cs typeface="Calibri"/>
              <a:sym typeface="Calibri"/>
            </a:endParaRPr>
          </a:p>
        </p:txBody>
      </p:sp>
      <p:pic>
        <p:nvPicPr>
          <p:cNvPr descr="preencoded.png" id="227" name="Google Shape;227;p31"/>
          <p:cNvPicPr preferRelativeResize="0"/>
          <p:nvPr/>
        </p:nvPicPr>
        <p:blipFill rotWithShape="1">
          <a:blip r:embed="rId6">
            <a:alphaModFix/>
          </a:blip>
          <a:srcRect b="0" l="0" r="0" t="0"/>
          <a:stretch/>
        </p:blipFill>
        <p:spPr>
          <a:xfrm>
            <a:off x="4391606" y="3430861"/>
            <a:ext cx="3713408" cy="437417"/>
          </a:xfrm>
          <a:prstGeom prst="rect">
            <a:avLst/>
          </a:prstGeom>
          <a:noFill/>
          <a:ln>
            <a:noFill/>
          </a:ln>
        </p:spPr>
      </p:pic>
      <p:sp>
        <p:nvSpPr>
          <p:cNvPr id="228" name="Google Shape;228;p31"/>
          <p:cNvSpPr/>
          <p:nvPr/>
        </p:nvSpPr>
        <p:spPr>
          <a:xfrm>
            <a:off x="4500943" y="3977617"/>
            <a:ext cx="1367100" cy="1710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1075"/>
              <a:buFont typeface="Roboto"/>
              <a:buNone/>
            </a:pPr>
            <a:r>
              <a:rPr b="1" lang="en" sz="1075">
                <a:solidFill>
                  <a:srgbClr val="000000"/>
                </a:solidFill>
                <a:latin typeface="Roboto"/>
                <a:ea typeface="Roboto"/>
                <a:cs typeface="Roboto"/>
                <a:sym typeface="Roboto"/>
              </a:rPr>
              <a:t>Đánh Giá Sai Số</a:t>
            </a:r>
            <a:endParaRPr sz="1075">
              <a:solidFill>
                <a:schemeClr val="dk1"/>
              </a:solidFill>
              <a:latin typeface="Calibri"/>
              <a:ea typeface="Calibri"/>
              <a:cs typeface="Calibri"/>
              <a:sym typeface="Calibri"/>
            </a:endParaRPr>
          </a:p>
        </p:txBody>
      </p:sp>
      <p:sp>
        <p:nvSpPr>
          <p:cNvPr id="229" name="Google Shape;229;p31"/>
          <p:cNvSpPr/>
          <p:nvPr/>
        </p:nvSpPr>
        <p:spPr>
          <a:xfrm>
            <a:off x="4500943" y="4214094"/>
            <a:ext cx="3494400" cy="1749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806"/>
              <a:buFont typeface="Roboto"/>
              <a:buNone/>
            </a:pPr>
            <a:r>
              <a:rPr lang="en" sz="806">
                <a:solidFill>
                  <a:srgbClr val="000000"/>
                </a:solidFill>
                <a:latin typeface="Roboto"/>
                <a:ea typeface="Roboto"/>
                <a:cs typeface="Roboto"/>
                <a:sym typeface="Roboto"/>
              </a:rPr>
              <a:t>Tính toán tỉ lệ lỗi ACER để đánh giá hiệu quả.</a:t>
            </a:r>
            <a:endParaRPr sz="806">
              <a:solidFill>
                <a:schemeClr val="dk1"/>
              </a:solidFill>
              <a:latin typeface="Calibri"/>
              <a:ea typeface="Calibri"/>
              <a:cs typeface="Calibri"/>
              <a:sym typeface="Calibri"/>
            </a:endParaRPr>
          </a:p>
        </p:txBody>
      </p:sp>
      <p:sp>
        <p:nvSpPr>
          <p:cNvPr id="230" name="Google Shape;230;p31"/>
          <p:cNvSpPr/>
          <p:nvPr/>
        </p:nvSpPr>
        <p:spPr>
          <a:xfrm>
            <a:off x="7204307" y="4279296"/>
            <a:ext cx="1283400" cy="486000"/>
          </a:xfrm>
          <a:prstGeom prst="roundRect">
            <a:avLst>
              <a:gd fmla="val 7628" name="adj"/>
            </a:avLst>
          </a:prstGeom>
          <a:solidFill>
            <a:srgbClr val="FFFFFF"/>
          </a:solidFill>
          <a:ln>
            <a:noFill/>
          </a:ln>
        </p:spPr>
        <p:txBody>
          <a:bodyPr anchorCtr="0" anchor="t" bIns="25600" lIns="51200" spcFirstLastPara="1" rIns="51200" wrap="square" tIns="25600">
            <a:noAutofit/>
          </a:bodyPr>
          <a:lstStyle/>
          <a:p>
            <a:pPr indent="0" lvl="0" marL="0" marR="0" rtl="0" algn="l">
              <a:spcBef>
                <a:spcPts val="0"/>
              </a:spcBef>
              <a:spcAft>
                <a:spcPts val="0"/>
              </a:spcAft>
              <a:buNone/>
            </a:pPr>
            <a:r>
              <a:t/>
            </a:r>
            <a:endParaRPr sz="985">
              <a:solidFill>
                <a:schemeClr val="dk1"/>
              </a:solidFill>
              <a:latin typeface="Calibri"/>
              <a:ea typeface="Calibri"/>
              <a:cs typeface="Calibri"/>
              <a:sym typeface="Calibri"/>
            </a:endParaRPr>
          </a:p>
        </p:txBody>
      </p:sp>
      <p:pic>
        <p:nvPicPr>
          <p:cNvPr id="231" name="Google Shape;231;p31"/>
          <p:cNvPicPr preferRelativeResize="0"/>
          <p:nvPr/>
        </p:nvPicPr>
        <p:blipFill rotWithShape="1">
          <a:blip r:embed="rId7">
            <a:alphaModFix/>
          </a:blip>
          <a:srcRect b="32006" l="0" r="10" t="23847"/>
          <a:stretch/>
        </p:blipFill>
        <p:spPr>
          <a:xfrm>
            <a:off x="1764324" y="771650"/>
            <a:ext cx="5637251" cy="1447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471900" y="57875"/>
            <a:ext cx="8222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Kết quả dự kiến</a:t>
            </a:r>
            <a:endParaRPr/>
          </a:p>
        </p:txBody>
      </p:sp>
      <p:pic>
        <p:nvPicPr>
          <p:cNvPr descr="preencoded.png" id="237" name="Google Shape;237;p32"/>
          <p:cNvPicPr preferRelativeResize="0"/>
          <p:nvPr/>
        </p:nvPicPr>
        <p:blipFill rotWithShape="1">
          <a:blip r:embed="rId3">
            <a:alphaModFix/>
          </a:blip>
          <a:srcRect b="0" l="0" r="0" t="0"/>
          <a:stretch/>
        </p:blipFill>
        <p:spPr>
          <a:xfrm>
            <a:off x="6393000" y="728375"/>
            <a:ext cx="2751001" cy="4126502"/>
          </a:xfrm>
          <a:prstGeom prst="rect">
            <a:avLst/>
          </a:prstGeom>
          <a:noFill/>
          <a:ln>
            <a:noFill/>
          </a:ln>
        </p:spPr>
      </p:pic>
      <p:sp>
        <p:nvSpPr>
          <p:cNvPr id="238" name="Google Shape;238;p32"/>
          <p:cNvSpPr/>
          <p:nvPr/>
        </p:nvSpPr>
        <p:spPr>
          <a:xfrm>
            <a:off x="496119" y="1326505"/>
            <a:ext cx="2290500" cy="1728900"/>
          </a:xfrm>
          <a:prstGeom prst="roundRect">
            <a:avLst>
              <a:gd fmla="val 5289" name="adj"/>
            </a:avLst>
          </a:prstGeom>
          <a:solidFill>
            <a:srgbClr val="FFFFFF"/>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39" name="Google Shape;239;p32"/>
          <p:cNvSpPr/>
          <p:nvPr/>
        </p:nvSpPr>
        <p:spPr>
          <a:xfrm>
            <a:off x="496119" y="1307455"/>
            <a:ext cx="2290500" cy="76200"/>
          </a:xfrm>
          <a:prstGeom prst="roundRect">
            <a:avLst>
              <a:gd fmla="val 78139" name="adj"/>
            </a:avLst>
          </a:prstGeom>
          <a:solidFill>
            <a:srgbClr val="4185F4"/>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40" name="Google Shape;240;p32"/>
          <p:cNvSpPr/>
          <p:nvPr/>
        </p:nvSpPr>
        <p:spPr>
          <a:xfrm>
            <a:off x="1428713" y="1113904"/>
            <a:ext cx="425400" cy="425400"/>
          </a:xfrm>
          <a:prstGeom prst="roundRect">
            <a:avLst>
              <a:gd fmla="val 134383" name="adj"/>
            </a:avLst>
          </a:prstGeom>
          <a:solidFill>
            <a:srgbClr val="4185F4"/>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41" name="Google Shape;241;p32"/>
          <p:cNvSpPr/>
          <p:nvPr/>
        </p:nvSpPr>
        <p:spPr>
          <a:xfrm>
            <a:off x="1556259" y="1220242"/>
            <a:ext cx="170100" cy="2127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FFFFFF"/>
              </a:buClr>
              <a:buSzPts val="1300"/>
              <a:buFont typeface="Roboto"/>
              <a:buNone/>
            </a:pPr>
            <a:r>
              <a:rPr b="1" lang="en" sz="1300">
                <a:solidFill>
                  <a:srgbClr val="FFFFFF"/>
                </a:solidFill>
                <a:latin typeface="Roboto"/>
                <a:ea typeface="Roboto"/>
                <a:cs typeface="Roboto"/>
                <a:sym typeface="Roboto"/>
              </a:rPr>
              <a:t>1</a:t>
            </a:r>
            <a:endParaRPr sz="1300">
              <a:solidFill>
                <a:schemeClr val="dk1"/>
              </a:solidFill>
              <a:latin typeface="Calibri"/>
              <a:ea typeface="Calibri"/>
              <a:cs typeface="Calibri"/>
              <a:sym typeface="Calibri"/>
            </a:endParaRPr>
          </a:p>
        </p:txBody>
      </p:sp>
      <p:sp>
        <p:nvSpPr>
          <p:cNvPr id="242" name="Google Shape;242;p32"/>
          <p:cNvSpPr/>
          <p:nvPr/>
        </p:nvSpPr>
        <p:spPr>
          <a:xfrm>
            <a:off x="656925" y="1680875"/>
            <a:ext cx="21297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400"/>
              <a:buFont typeface="Roboto"/>
              <a:buNone/>
            </a:pPr>
            <a:r>
              <a:rPr b="1" lang="en" sz="1400">
                <a:solidFill>
                  <a:srgbClr val="000000"/>
                </a:solidFill>
                <a:latin typeface="Roboto"/>
                <a:ea typeface="Roboto"/>
                <a:cs typeface="Roboto"/>
                <a:sym typeface="Roboto"/>
              </a:rPr>
              <a:t>Ứng Dụng Thực Nghiệm</a:t>
            </a:r>
            <a:endParaRPr sz="1400">
              <a:solidFill>
                <a:schemeClr val="dk1"/>
              </a:solidFill>
              <a:latin typeface="Calibri"/>
              <a:ea typeface="Calibri"/>
              <a:cs typeface="Calibri"/>
              <a:sym typeface="Calibri"/>
            </a:endParaRPr>
          </a:p>
        </p:txBody>
      </p:sp>
      <p:sp>
        <p:nvSpPr>
          <p:cNvPr id="243" name="Google Shape;243;p32"/>
          <p:cNvSpPr/>
          <p:nvPr/>
        </p:nvSpPr>
        <p:spPr>
          <a:xfrm>
            <a:off x="656928" y="1987376"/>
            <a:ext cx="1968900" cy="680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100"/>
              <a:buFont typeface="Roboto"/>
              <a:buNone/>
            </a:pPr>
            <a:r>
              <a:rPr lang="en" sz="1100">
                <a:solidFill>
                  <a:srgbClr val="000000"/>
                </a:solidFill>
                <a:latin typeface="Roboto"/>
                <a:ea typeface="Roboto"/>
                <a:cs typeface="Roboto"/>
                <a:sym typeface="Roboto"/>
              </a:rPr>
              <a:t>Chương trình máy tính hoàn chỉnh cho phép người dùng nhận phản hồi thời gian thực.</a:t>
            </a:r>
            <a:endParaRPr sz="1100">
              <a:solidFill>
                <a:schemeClr val="dk1"/>
              </a:solidFill>
              <a:latin typeface="Calibri"/>
              <a:ea typeface="Calibri"/>
              <a:cs typeface="Calibri"/>
              <a:sym typeface="Calibri"/>
            </a:endParaRPr>
          </a:p>
        </p:txBody>
      </p:sp>
      <p:sp>
        <p:nvSpPr>
          <p:cNvPr id="244" name="Google Shape;244;p32"/>
          <p:cNvSpPr/>
          <p:nvPr/>
        </p:nvSpPr>
        <p:spPr>
          <a:xfrm>
            <a:off x="2928343" y="1326505"/>
            <a:ext cx="2290500" cy="1728900"/>
          </a:xfrm>
          <a:prstGeom prst="roundRect">
            <a:avLst>
              <a:gd fmla="val 5289" name="adj"/>
            </a:avLst>
          </a:prstGeom>
          <a:solidFill>
            <a:srgbClr val="FFFFFF"/>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45" name="Google Shape;245;p32"/>
          <p:cNvSpPr/>
          <p:nvPr/>
        </p:nvSpPr>
        <p:spPr>
          <a:xfrm>
            <a:off x="2928343" y="1307455"/>
            <a:ext cx="2290500" cy="76200"/>
          </a:xfrm>
          <a:prstGeom prst="roundRect">
            <a:avLst>
              <a:gd fmla="val 78139" name="adj"/>
            </a:avLst>
          </a:prstGeom>
          <a:solidFill>
            <a:srgbClr val="4185F4"/>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46" name="Google Shape;246;p32"/>
          <p:cNvSpPr/>
          <p:nvPr/>
        </p:nvSpPr>
        <p:spPr>
          <a:xfrm>
            <a:off x="3860936" y="1113904"/>
            <a:ext cx="425400" cy="425400"/>
          </a:xfrm>
          <a:prstGeom prst="roundRect">
            <a:avLst>
              <a:gd fmla="val 134383" name="adj"/>
            </a:avLst>
          </a:prstGeom>
          <a:solidFill>
            <a:srgbClr val="4185F4"/>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47" name="Google Shape;247;p32"/>
          <p:cNvSpPr/>
          <p:nvPr/>
        </p:nvSpPr>
        <p:spPr>
          <a:xfrm>
            <a:off x="3988482" y="1220242"/>
            <a:ext cx="170100" cy="2127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FFFFFF"/>
              </a:buClr>
              <a:buSzPts val="1300"/>
              <a:buFont typeface="Roboto"/>
              <a:buNone/>
            </a:pPr>
            <a:r>
              <a:rPr b="1" lang="en" sz="1300">
                <a:solidFill>
                  <a:srgbClr val="FFFFFF"/>
                </a:solidFill>
                <a:latin typeface="Roboto"/>
                <a:ea typeface="Roboto"/>
                <a:cs typeface="Roboto"/>
                <a:sym typeface="Roboto"/>
              </a:rPr>
              <a:t>2</a:t>
            </a:r>
            <a:endParaRPr sz="1300">
              <a:solidFill>
                <a:schemeClr val="dk1"/>
              </a:solidFill>
              <a:latin typeface="Calibri"/>
              <a:ea typeface="Calibri"/>
              <a:cs typeface="Calibri"/>
              <a:sym typeface="Calibri"/>
            </a:endParaRPr>
          </a:p>
        </p:txBody>
      </p:sp>
      <p:sp>
        <p:nvSpPr>
          <p:cNvPr id="248" name="Google Shape;248;p32"/>
          <p:cNvSpPr/>
          <p:nvPr/>
        </p:nvSpPr>
        <p:spPr>
          <a:xfrm>
            <a:off x="3089151" y="1680865"/>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400"/>
              <a:buFont typeface="Roboto"/>
              <a:buNone/>
            </a:pPr>
            <a:r>
              <a:rPr b="1" lang="en" sz="1400">
                <a:solidFill>
                  <a:srgbClr val="000000"/>
                </a:solidFill>
                <a:latin typeface="Roboto"/>
                <a:ea typeface="Roboto"/>
                <a:cs typeface="Roboto"/>
                <a:sym typeface="Roboto"/>
              </a:rPr>
              <a:t>Độ Chính Xác Cao</a:t>
            </a:r>
            <a:endParaRPr sz="1400">
              <a:solidFill>
                <a:schemeClr val="dk1"/>
              </a:solidFill>
              <a:latin typeface="Calibri"/>
              <a:ea typeface="Calibri"/>
              <a:cs typeface="Calibri"/>
              <a:sym typeface="Calibri"/>
            </a:endParaRPr>
          </a:p>
        </p:txBody>
      </p:sp>
      <p:sp>
        <p:nvSpPr>
          <p:cNvPr id="249" name="Google Shape;249;p32"/>
          <p:cNvSpPr/>
          <p:nvPr/>
        </p:nvSpPr>
        <p:spPr>
          <a:xfrm>
            <a:off x="3089151" y="1987376"/>
            <a:ext cx="1968900" cy="907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100"/>
              <a:buFont typeface="Roboto"/>
              <a:buNone/>
            </a:pPr>
            <a:r>
              <a:rPr lang="en" sz="1100">
                <a:solidFill>
                  <a:srgbClr val="000000"/>
                </a:solidFill>
                <a:latin typeface="Roboto"/>
                <a:ea typeface="Roboto"/>
                <a:cs typeface="Roboto"/>
                <a:sym typeface="Roboto"/>
              </a:rPr>
              <a:t>Mô hình đạt hiệu suất tối ưu trên tập kiểm thử, thể hiện qua biểu đồ Loss và Accuracy ổn định.</a:t>
            </a:r>
            <a:endParaRPr sz="1100">
              <a:solidFill>
                <a:schemeClr val="dk1"/>
              </a:solidFill>
              <a:latin typeface="Calibri"/>
              <a:ea typeface="Calibri"/>
              <a:cs typeface="Calibri"/>
              <a:sym typeface="Calibri"/>
            </a:endParaRPr>
          </a:p>
        </p:txBody>
      </p:sp>
      <p:sp>
        <p:nvSpPr>
          <p:cNvPr id="250" name="Google Shape;250;p32"/>
          <p:cNvSpPr/>
          <p:nvPr/>
        </p:nvSpPr>
        <p:spPr>
          <a:xfrm>
            <a:off x="496119" y="3409801"/>
            <a:ext cx="4722900" cy="1275300"/>
          </a:xfrm>
          <a:prstGeom prst="roundRect">
            <a:avLst>
              <a:gd fmla="val 7170" name="adj"/>
            </a:avLst>
          </a:prstGeom>
          <a:solidFill>
            <a:srgbClr val="FFFFFF"/>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51" name="Google Shape;251;p32"/>
          <p:cNvSpPr/>
          <p:nvPr/>
        </p:nvSpPr>
        <p:spPr>
          <a:xfrm>
            <a:off x="496119" y="3390751"/>
            <a:ext cx="4722900" cy="76200"/>
          </a:xfrm>
          <a:prstGeom prst="roundRect">
            <a:avLst>
              <a:gd fmla="val 78139" name="adj"/>
            </a:avLst>
          </a:prstGeom>
          <a:solidFill>
            <a:srgbClr val="4185F4"/>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52" name="Google Shape;252;p32"/>
          <p:cNvSpPr/>
          <p:nvPr/>
        </p:nvSpPr>
        <p:spPr>
          <a:xfrm>
            <a:off x="2644862" y="3197200"/>
            <a:ext cx="425400" cy="425400"/>
          </a:xfrm>
          <a:prstGeom prst="roundRect">
            <a:avLst>
              <a:gd fmla="val 134383" name="adj"/>
            </a:avLst>
          </a:prstGeom>
          <a:solidFill>
            <a:srgbClr val="4185F4"/>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53" name="Google Shape;253;p32"/>
          <p:cNvSpPr/>
          <p:nvPr/>
        </p:nvSpPr>
        <p:spPr>
          <a:xfrm>
            <a:off x="2772408" y="3303538"/>
            <a:ext cx="170100" cy="2127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FFFFFF"/>
              </a:buClr>
              <a:buSzPts val="1300"/>
              <a:buFont typeface="Roboto"/>
              <a:buNone/>
            </a:pPr>
            <a:r>
              <a:rPr b="1" lang="en" sz="1300">
                <a:solidFill>
                  <a:srgbClr val="FFFFFF"/>
                </a:solidFill>
                <a:latin typeface="Roboto"/>
                <a:ea typeface="Roboto"/>
                <a:cs typeface="Roboto"/>
                <a:sym typeface="Roboto"/>
              </a:rPr>
              <a:t>3</a:t>
            </a:r>
            <a:endParaRPr sz="1300">
              <a:solidFill>
                <a:schemeClr val="dk1"/>
              </a:solidFill>
              <a:latin typeface="Calibri"/>
              <a:ea typeface="Calibri"/>
              <a:cs typeface="Calibri"/>
              <a:sym typeface="Calibri"/>
            </a:endParaRPr>
          </a:p>
        </p:txBody>
      </p:sp>
      <p:sp>
        <p:nvSpPr>
          <p:cNvPr id="254" name="Google Shape;254;p32"/>
          <p:cNvSpPr/>
          <p:nvPr/>
        </p:nvSpPr>
        <p:spPr>
          <a:xfrm>
            <a:off x="656928" y="3764161"/>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400"/>
              <a:buFont typeface="Roboto"/>
              <a:buNone/>
            </a:pPr>
            <a:r>
              <a:rPr b="1" lang="en" sz="1400">
                <a:solidFill>
                  <a:srgbClr val="000000"/>
                </a:solidFill>
                <a:latin typeface="Roboto"/>
                <a:ea typeface="Roboto"/>
                <a:cs typeface="Roboto"/>
                <a:sym typeface="Roboto"/>
              </a:rPr>
              <a:t>Báo Cáo Phân Tích</a:t>
            </a:r>
            <a:endParaRPr sz="1400">
              <a:solidFill>
                <a:schemeClr val="dk1"/>
              </a:solidFill>
              <a:latin typeface="Calibri"/>
              <a:ea typeface="Calibri"/>
              <a:cs typeface="Calibri"/>
              <a:sym typeface="Calibri"/>
            </a:endParaRPr>
          </a:p>
        </p:txBody>
      </p:sp>
      <p:sp>
        <p:nvSpPr>
          <p:cNvPr id="255" name="Google Shape;255;p32"/>
          <p:cNvSpPr/>
          <p:nvPr/>
        </p:nvSpPr>
        <p:spPr>
          <a:xfrm>
            <a:off x="656928" y="4070673"/>
            <a:ext cx="44010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100"/>
              <a:buFont typeface="Roboto"/>
              <a:buNone/>
            </a:pPr>
            <a:r>
              <a:rPr lang="en" sz="1100">
                <a:solidFill>
                  <a:srgbClr val="000000"/>
                </a:solidFill>
                <a:latin typeface="Roboto"/>
                <a:ea typeface="Roboto"/>
                <a:cs typeface="Roboto"/>
                <a:sym typeface="Roboto"/>
              </a:rPr>
              <a:t>Tài liệu chi tiết mô tả thuật toán, các trường hợp nhận diện sai và hướng khắc phục.</a:t>
            </a:r>
            <a:endParaRPr sz="11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471900" y="57875"/>
            <a:ext cx="8222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Tài liệu tham khảo</a:t>
            </a:r>
            <a:endParaRPr/>
          </a:p>
        </p:txBody>
      </p:sp>
      <p:pic>
        <p:nvPicPr>
          <p:cNvPr descr="preencoded.png" id="261" name="Google Shape;261;p33"/>
          <p:cNvPicPr preferRelativeResize="0"/>
          <p:nvPr/>
        </p:nvPicPr>
        <p:blipFill rotWithShape="1">
          <a:blip r:embed="rId3">
            <a:alphaModFix/>
          </a:blip>
          <a:srcRect b="0" l="0" r="0" t="0"/>
          <a:stretch/>
        </p:blipFill>
        <p:spPr>
          <a:xfrm>
            <a:off x="0" y="728375"/>
            <a:ext cx="2824150" cy="4110048"/>
          </a:xfrm>
          <a:prstGeom prst="rect">
            <a:avLst/>
          </a:prstGeom>
          <a:noFill/>
          <a:ln>
            <a:noFill/>
          </a:ln>
        </p:spPr>
      </p:pic>
      <p:sp>
        <p:nvSpPr>
          <p:cNvPr id="262" name="Google Shape;262;p33"/>
          <p:cNvSpPr/>
          <p:nvPr/>
        </p:nvSpPr>
        <p:spPr>
          <a:xfrm>
            <a:off x="3925119" y="1636142"/>
            <a:ext cx="4722900" cy="680400"/>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Zitong Yu, Chenxu Zhao, Zhen Le, Yunxiao Qin, Qibin Hou, Guoying Zhao: Searching Central Difference Convolutional Networks for Face Anti-Spoofing. CVPR 2020: 5294-5304</a:t>
            </a:r>
            <a:endParaRPr sz="1100">
              <a:solidFill>
                <a:schemeClr val="dk1"/>
              </a:solidFill>
              <a:latin typeface="Calibri"/>
              <a:ea typeface="Calibri"/>
              <a:cs typeface="Calibri"/>
              <a:sym typeface="Calibri"/>
            </a:endParaRPr>
          </a:p>
        </p:txBody>
      </p:sp>
      <p:sp>
        <p:nvSpPr>
          <p:cNvPr id="263" name="Google Shape;263;p33"/>
          <p:cNvSpPr/>
          <p:nvPr/>
        </p:nvSpPr>
        <p:spPr>
          <a:xfrm>
            <a:off x="3925119" y="2366144"/>
            <a:ext cx="4722900" cy="680400"/>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Yunxiao Qin, Zitong Yu, Longyin Wen, Guoying Zhao, Dewei Fu, Jingang Shi: Meta-learning for Network Architecture Search: A Case Study on Face Anti-spoofing. CVPR 2020: 1-10</a:t>
            </a:r>
            <a:endParaRPr sz="1100">
              <a:solidFill>
                <a:schemeClr val="dk1"/>
              </a:solidFill>
              <a:latin typeface="Calibri"/>
              <a:ea typeface="Calibri"/>
              <a:cs typeface="Calibri"/>
              <a:sym typeface="Calibri"/>
            </a:endParaRPr>
          </a:p>
        </p:txBody>
      </p:sp>
      <p:sp>
        <p:nvSpPr>
          <p:cNvPr id="264" name="Google Shape;264;p33"/>
          <p:cNvSpPr/>
          <p:nvPr/>
        </p:nvSpPr>
        <p:spPr>
          <a:xfrm>
            <a:off x="3925119" y="3096146"/>
            <a:ext cx="4722900" cy="680400"/>
          </a:xfrm>
          <a:prstGeom prst="rect">
            <a:avLst/>
          </a:prstGeom>
          <a:noFill/>
          <a:ln>
            <a:noFill/>
          </a:ln>
        </p:spPr>
        <p:txBody>
          <a:bodyPr anchorCtr="0" anchor="t" bIns="0" lIns="0" spcFirstLastPara="1" rIns="0" wrap="square" tIns="0">
            <a:noAutofit/>
          </a:bodyPr>
          <a:lstStyle/>
          <a:p>
            <a:pPr indent="-222250" lvl="0" marL="215900" marR="0" rtl="0" algn="l">
              <a:lnSpc>
                <a:spcPct val="162857"/>
              </a:lnSpc>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Zitong Yu, Yunxiao Qin, Xiaobai Li, Chenxu Zhao, Zhen Lei, Guoying Zhao: Deep Learning for Face Anti-Spoofing: A Survey. IEEE Trans. Pattern Anal. Mach. Intell. 45(5): 5609-5633 (2023)</a:t>
            </a:r>
            <a:endParaRPr sz="11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